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10" r:id="rId1"/>
  </p:sldMasterIdLst>
  <p:notesMasterIdLst>
    <p:notesMasterId r:id="rId44"/>
  </p:notesMasterIdLst>
  <p:sldIdLst>
    <p:sldId id="256" r:id="rId2"/>
    <p:sldId id="257" r:id="rId3"/>
    <p:sldId id="258" r:id="rId4"/>
    <p:sldId id="354" r:id="rId5"/>
    <p:sldId id="355" r:id="rId6"/>
    <p:sldId id="360" r:id="rId7"/>
    <p:sldId id="361" r:id="rId8"/>
    <p:sldId id="275" r:id="rId9"/>
    <p:sldId id="291" r:id="rId10"/>
    <p:sldId id="292" r:id="rId11"/>
    <p:sldId id="262" r:id="rId12"/>
    <p:sldId id="318" r:id="rId13"/>
    <p:sldId id="296" r:id="rId14"/>
    <p:sldId id="301" r:id="rId15"/>
    <p:sldId id="343" r:id="rId16"/>
    <p:sldId id="302" r:id="rId17"/>
    <p:sldId id="266" r:id="rId18"/>
    <p:sldId id="293" r:id="rId19"/>
    <p:sldId id="319" r:id="rId20"/>
    <p:sldId id="320" r:id="rId21"/>
    <p:sldId id="358" r:id="rId22"/>
    <p:sldId id="321" r:id="rId23"/>
    <p:sldId id="346" r:id="rId24"/>
    <p:sldId id="322" r:id="rId25"/>
    <p:sldId id="323" r:id="rId26"/>
    <p:sldId id="324" r:id="rId27"/>
    <p:sldId id="325" r:id="rId28"/>
    <p:sldId id="326" r:id="rId29"/>
    <p:sldId id="327" r:id="rId30"/>
    <p:sldId id="288" r:id="rId31"/>
    <p:sldId id="317" r:id="rId32"/>
    <p:sldId id="330" r:id="rId33"/>
    <p:sldId id="331" r:id="rId34"/>
    <p:sldId id="332" r:id="rId35"/>
    <p:sldId id="335" r:id="rId36"/>
    <p:sldId id="344" r:id="rId37"/>
    <p:sldId id="345" r:id="rId38"/>
    <p:sldId id="342" r:id="rId39"/>
    <p:sldId id="268" r:id="rId40"/>
    <p:sldId id="269" r:id="rId41"/>
    <p:sldId id="362" r:id="rId42"/>
    <p:sldId id="314"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434" autoAdjust="0"/>
  </p:normalViewPr>
  <p:slideViewPr>
    <p:cSldViewPr snapToGrid="0">
      <p:cViewPr>
        <p:scale>
          <a:sx n="80" d="100"/>
          <a:sy n="80" d="100"/>
        </p:scale>
        <p:origin x="312" y="-4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5D5D9E-692D-461F-B14B-760FF2CB9D58}" type="datetimeFigureOut">
              <a:rPr lang="en-IN" smtClean="0"/>
              <a:t>30-03-2021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3B9E1C-6B11-45CB-B9D7-0E7FEC416F9D}" type="slidenum">
              <a:rPr lang="en-IN" smtClean="0"/>
              <a:t>‹#›</a:t>
            </a:fld>
            <a:endParaRPr lang="en-IN"/>
          </a:p>
        </p:txBody>
      </p:sp>
    </p:spTree>
    <p:extLst>
      <p:ext uri="{BB962C8B-B14F-4D97-AF65-F5344CB8AC3E}">
        <p14:creationId xmlns:p14="http://schemas.microsoft.com/office/powerpoint/2010/main" val="1978480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03B9E1C-6B11-45CB-B9D7-0E7FEC416F9D}" type="slidenum">
              <a:rPr lang="en-IN" smtClean="0"/>
              <a:t>1</a:t>
            </a:fld>
            <a:endParaRPr lang="en-IN"/>
          </a:p>
        </p:txBody>
      </p:sp>
    </p:spTree>
    <p:extLst>
      <p:ext uri="{BB962C8B-B14F-4D97-AF65-F5344CB8AC3E}">
        <p14:creationId xmlns:p14="http://schemas.microsoft.com/office/powerpoint/2010/main" val="1090081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03B9E1C-6B11-45CB-B9D7-0E7FEC416F9D}" type="slidenum">
              <a:rPr lang="en-IN" smtClean="0"/>
              <a:t>3</a:t>
            </a:fld>
            <a:endParaRPr lang="en-IN" dirty="0"/>
          </a:p>
        </p:txBody>
      </p:sp>
    </p:spTree>
    <p:extLst>
      <p:ext uri="{BB962C8B-B14F-4D97-AF65-F5344CB8AC3E}">
        <p14:creationId xmlns:p14="http://schemas.microsoft.com/office/powerpoint/2010/main" val="3812334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2469B1F-AF70-46E9-9B6A-AAED6CD8AA21}"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4204632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469B1F-AF70-46E9-9B6A-AAED6CD8AA21}"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1675794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469B1F-AF70-46E9-9B6A-AAED6CD8AA21}"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317690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469B1F-AF70-46E9-9B6A-AAED6CD8AA21}"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13508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2469B1F-AF70-46E9-9B6A-AAED6CD8AA21}" type="datetimeFigureOut">
              <a:rPr lang="en-US" smtClean="0"/>
              <a:t>3/30/2021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1292006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2469B1F-AF70-46E9-9B6A-AAED6CD8AA21}"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1561649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2469B1F-AF70-46E9-9B6A-AAED6CD8AA21}" type="datetimeFigureOut">
              <a:rPr lang="en-US" smtClean="0"/>
              <a:t>3/30/2021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337727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2469B1F-AF70-46E9-9B6A-AAED6CD8AA21}" type="datetimeFigureOut">
              <a:rPr lang="en-US" smtClean="0"/>
              <a:t>3/30/2021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2878454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469B1F-AF70-46E9-9B6A-AAED6CD8AA21}" type="datetimeFigureOut">
              <a:rPr lang="en-US" smtClean="0"/>
              <a:t>3/30/2021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2231796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469B1F-AF70-46E9-9B6A-AAED6CD8AA21}"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816955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469B1F-AF70-46E9-9B6A-AAED6CD8AA21}" type="datetimeFigureOut">
              <a:rPr lang="en-US" smtClean="0"/>
              <a:t>3/30/2021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70E17-90EC-457A-8FF7-F9657C4FD578}" type="slidenum">
              <a:rPr lang="en-US" smtClean="0"/>
              <a:t>‹#›</a:t>
            </a:fld>
            <a:endParaRPr lang="en-US"/>
          </a:p>
        </p:txBody>
      </p:sp>
    </p:spTree>
    <p:extLst>
      <p:ext uri="{BB962C8B-B14F-4D97-AF65-F5344CB8AC3E}">
        <p14:creationId xmlns:p14="http://schemas.microsoft.com/office/powerpoint/2010/main" val="2628566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469B1F-AF70-46E9-9B6A-AAED6CD8AA21}" type="datetimeFigureOut">
              <a:rPr lang="en-US" smtClean="0"/>
              <a:t>3/30/2021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970E17-90EC-457A-8FF7-F9657C4FD578}" type="slidenum">
              <a:rPr lang="en-US" smtClean="0"/>
              <a:t>‹#›</a:t>
            </a:fld>
            <a:endParaRPr lang="en-US"/>
          </a:p>
        </p:txBody>
      </p:sp>
    </p:spTree>
    <p:extLst>
      <p:ext uri="{BB962C8B-B14F-4D97-AF65-F5344CB8AC3E}">
        <p14:creationId xmlns:p14="http://schemas.microsoft.com/office/powerpoint/2010/main" val="168287192"/>
      </p:ext>
    </p:extLst>
  </p:cSld>
  <p:clrMap bg1="dk1" tx1="lt1" bg2="dk2" tx2="lt2" accent1="accent1" accent2="accent2" accent3="accent3" accent4="accent4" accent5="accent5" accent6="accent6" hlink="hlink" folHlink="folHlink"/>
  <p:sldLayoutIdLst>
    <p:sldLayoutId id="2147484211" r:id="rId1"/>
    <p:sldLayoutId id="2147484212" r:id="rId2"/>
    <p:sldLayoutId id="2147484213" r:id="rId3"/>
    <p:sldLayoutId id="2147484214" r:id="rId4"/>
    <p:sldLayoutId id="2147484215" r:id="rId5"/>
    <p:sldLayoutId id="2147484216" r:id="rId6"/>
    <p:sldLayoutId id="2147484217" r:id="rId7"/>
    <p:sldLayoutId id="2147484218" r:id="rId8"/>
    <p:sldLayoutId id="2147484219" r:id="rId9"/>
    <p:sldLayoutId id="2147484220" r:id="rId10"/>
    <p:sldLayoutId id="214748422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4"/>
          <p:cNvSpPr>
            <a:spLocks noChangeArrowheads="1"/>
          </p:cNvSpPr>
          <p:nvPr/>
        </p:nvSpPr>
        <p:spPr bwMode="auto">
          <a:xfrm>
            <a:off x="2752733" y="1905000"/>
            <a:ext cx="8001000" cy="1752600"/>
          </a:xfrm>
          <a:prstGeom prst="roundRect">
            <a:avLst>
              <a:gd name="adj" fmla="val 16667"/>
            </a:avLst>
          </a:prstGeom>
          <a:noFill/>
          <a:ln>
            <a:noFill/>
          </a:ln>
          <a:effectLst/>
        </p:spPr>
        <p:txBody>
          <a:bodyPr wrap="none" anchor="ctr"/>
          <a:lstStyle/>
          <a:p>
            <a:pPr eaLnBrk="1" hangingPunct="1">
              <a:buClr>
                <a:srgbClr val="000000"/>
              </a:buClr>
              <a:buSzPct val="100000"/>
              <a:buFont typeface="Times New Roman" panose="02020603050405020304" pitchFamily="18" charset="0"/>
              <a:buNone/>
            </a:pPr>
            <a:endParaRPr lang="en-IN" altLang="en-US" dirty="0"/>
          </a:p>
        </p:txBody>
      </p:sp>
      <p:sp>
        <p:nvSpPr>
          <p:cNvPr id="17" name="Text Box 5"/>
          <p:cNvSpPr txBox="1">
            <a:spLocks noChangeArrowheads="1"/>
          </p:cNvSpPr>
          <p:nvPr/>
        </p:nvSpPr>
        <p:spPr bwMode="auto">
          <a:xfrm>
            <a:off x="759234" y="2208095"/>
            <a:ext cx="9861451" cy="2743200"/>
          </a:xfrm>
          <a:prstGeom prst="rect">
            <a:avLst/>
          </a:prstGeom>
          <a:noFill/>
          <a:ln w="9525">
            <a:solidFill>
              <a:srgbClr val="3465A4"/>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spcBef>
                <a:spcPts val="8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3200">
                <a:solidFill>
                  <a:srgbClr val="000000"/>
                </a:solidFill>
                <a:latin typeface="Calibri" panose="020F050202020403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800">
                <a:solidFill>
                  <a:srgbClr val="000000"/>
                </a:solidFill>
                <a:latin typeface="Calibri" panose="020F050202020403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rgbClr val="000000"/>
                </a:solidFill>
                <a:latin typeface="Calibri" panose="020F050202020403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5pPr>
            <a:lvl6pPr marL="25146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6pPr>
            <a:lvl7pPr marL="29718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7pPr>
            <a:lvl8pPr marL="34290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8pPr>
            <a:lvl9pPr marL="38862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9pPr>
          </a:lstStyle>
          <a:p>
            <a:pPr algn="ctr"/>
            <a:r>
              <a:rPr lang="en-US" sz="4800" dirty="0">
                <a:solidFill>
                  <a:schemeClr val="tx1"/>
                </a:solidFill>
                <a:latin typeface="Times New Roman" panose="02020603050405020304" pitchFamily="18" charset="0"/>
                <a:cs typeface="Times New Roman" panose="02020603050405020304" pitchFamily="18" charset="0"/>
              </a:rPr>
              <a:t>Paddy Crop Disease Prediction- A Transfer Learning Technique</a:t>
            </a:r>
            <a:endParaRPr lang="en-IN" sz="4800" u="sng" dirty="0">
              <a:solidFill>
                <a:schemeClr val="tx1"/>
              </a:solidFill>
              <a:latin typeface="Times New Roman" panose="02020603050405020304" pitchFamily="18" charset="0"/>
              <a:cs typeface="Times New Roman" panose="02020603050405020304" pitchFamily="18" charset="0"/>
            </a:endParaRPr>
          </a:p>
        </p:txBody>
      </p:sp>
      <p:sp>
        <p:nvSpPr>
          <p:cNvPr id="19" name="Rounded Rectangle 1"/>
          <p:cNvSpPr>
            <a:spLocks noChangeArrowheads="1"/>
          </p:cNvSpPr>
          <p:nvPr/>
        </p:nvSpPr>
        <p:spPr bwMode="auto">
          <a:xfrm>
            <a:off x="1073134" y="210972"/>
            <a:ext cx="6786555" cy="960048"/>
          </a:xfrm>
          <a:prstGeom prst="roundRect">
            <a:avLst>
              <a:gd name="adj" fmla="val 16667"/>
            </a:avLst>
          </a:prstGeom>
          <a:noFill/>
          <a:ln>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p:spPr>
        <p:style>
          <a:lnRef idx="2">
            <a:schemeClr val="accent2"/>
          </a:lnRef>
          <a:fillRef idx="1">
            <a:schemeClr val="lt1"/>
          </a:fillRef>
          <a:effectRef idx="0">
            <a:schemeClr val="accent2"/>
          </a:effectRef>
          <a:fontRef idx="minor">
            <a:schemeClr val="dk1"/>
          </a:fontRef>
        </p:style>
        <p:txBody>
          <a:bodyPr/>
          <a:lstStyle/>
          <a:p>
            <a:pPr>
              <a:buClr>
                <a:srgbClr val="000000"/>
              </a:buClr>
              <a:buSzPct val="100000"/>
            </a:pPr>
            <a:r>
              <a:rPr lang="en-US" altLang="en-US" sz="2400" b="1" dirty="0" smtClean="0">
                <a:solidFill>
                  <a:schemeClr val="tx1"/>
                </a:solidFill>
                <a:latin typeface="Times New Roman" panose="02020603050405020304" pitchFamily="18" charset="0"/>
                <a:cs typeface="Times New Roman" panose="02020603050405020304" pitchFamily="18" charset="0"/>
              </a:rPr>
              <a:t>Domain  Deep Learning</a:t>
            </a:r>
          </a:p>
          <a:p>
            <a:pPr>
              <a:buClr>
                <a:srgbClr val="000000"/>
              </a:buClr>
              <a:buSzPct val="100000"/>
            </a:pPr>
            <a:r>
              <a:rPr lang="en-US" altLang="en-US" sz="2400" b="1" dirty="0" smtClean="0">
                <a:solidFill>
                  <a:schemeClr val="tx1"/>
                </a:solidFill>
                <a:latin typeface="Times New Roman" panose="02020603050405020304" pitchFamily="18" charset="0"/>
                <a:cs typeface="Times New Roman" panose="02020603050405020304" pitchFamily="18" charset="0"/>
              </a:rPr>
              <a:t>Technology: Python</a:t>
            </a:r>
            <a:endParaRPr lang="en-US" altLang="en-US" sz="2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44725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6697" y="479684"/>
            <a:ext cx="6279315" cy="636598"/>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PROPOSED SYSTEM</a:t>
            </a: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448126" y="1637909"/>
            <a:ext cx="7576456" cy="3314101"/>
          </a:xfrm>
        </p:spPr>
        <p:txBody>
          <a:bodyPr>
            <a:no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In proposed system, we propose a Deep Learning technologies that automatically recognizes images using Convolution Neural Network (CNN) with transfer learning models can be very beneficial in such problems. By using these techniques we can easily detect and identify the diseases.</a:t>
            </a:r>
            <a:endParaRPr lang="en-IN" sz="2000" dirty="0">
              <a:latin typeface="Times New Roman" panose="02020603050405020304" pitchFamily="18" charset="0"/>
              <a:cs typeface="Times New Roman" panose="02020603050405020304" pitchFamily="18" charset="0"/>
            </a:endParaRPr>
          </a:p>
          <a:p>
            <a:pPr algn="just">
              <a:lnSpc>
                <a:spcPct val="150000"/>
              </a:lnSpc>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404989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3378677" y="463547"/>
            <a:ext cx="4779672" cy="5221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altLang="en-US" sz="2400" b="1" dirty="0" smtClean="0">
                <a:solidFill>
                  <a:schemeClr val="tx1"/>
                </a:solidFill>
                <a:latin typeface="Times New Roman" panose="02020603050405020304" pitchFamily="18" charset="0"/>
                <a:cs typeface="Times New Roman" panose="02020603050405020304" pitchFamily="18" charset="0"/>
              </a:rPr>
              <a:t>BLOCK DIAGRAM</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5" name="Content Placeholder 2"/>
          <p:cNvSpPr txBox="1">
            <a:spLocks/>
          </p:cNvSpPr>
          <p:nvPr/>
        </p:nvSpPr>
        <p:spPr>
          <a:xfrm>
            <a:off x="532262" y="346364"/>
            <a:ext cx="11124749" cy="571725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lvl="0"/>
            <a:endParaRPr lang="en-IN" dirty="0" smtClean="0"/>
          </a:p>
        </p:txBody>
      </p:sp>
      <p:pic>
        <p:nvPicPr>
          <p:cNvPr id="6" name="Picture 5"/>
          <p:cNvPicPr/>
          <p:nvPr/>
        </p:nvPicPr>
        <p:blipFill>
          <a:blip r:embed="rId2"/>
          <a:stretch>
            <a:fillRect/>
          </a:stretch>
        </p:blipFill>
        <p:spPr>
          <a:xfrm>
            <a:off x="1783071" y="1414206"/>
            <a:ext cx="8227827" cy="3965316"/>
          </a:xfrm>
          <a:prstGeom prst="rect">
            <a:avLst/>
          </a:prstGeom>
        </p:spPr>
      </p:pic>
    </p:spTree>
    <p:extLst>
      <p:ext uri="{BB962C8B-B14F-4D97-AF65-F5344CB8AC3E}">
        <p14:creationId xmlns:p14="http://schemas.microsoft.com/office/powerpoint/2010/main" val="8682696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72887" y="536402"/>
            <a:ext cx="4119453" cy="722383"/>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ADVANTAGES</a:t>
            </a: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958300" y="1758517"/>
            <a:ext cx="5995695" cy="2467120"/>
          </a:xfrm>
        </p:spPr>
        <p:txBody>
          <a:bodyPr>
            <a:noAutofit/>
          </a:bodyPr>
          <a:lstStyle/>
          <a:p>
            <a:pPr marL="457200" lvl="0" indent="-457200" algn="just">
              <a:lnSpc>
                <a:spcPct val="150000"/>
              </a:lnSpc>
              <a:buFont typeface="+mj-lt"/>
              <a:buAutoNum type="arabicPeriod"/>
            </a:pPr>
            <a:r>
              <a:rPr lang="en-US" sz="2000" dirty="0">
                <a:latin typeface="Times New Roman" pitchFamily="18" charset="0"/>
                <a:cs typeface="Times New Roman" pitchFamily="18" charset="0"/>
              </a:rPr>
              <a:t>It takes less time to identify and detect the disease.</a:t>
            </a:r>
          </a:p>
          <a:p>
            <a:pPr marL="457200" lvl="0" indent="-457200" algn="just">
              <a:lnSpc>
                <a:spcPct val="150000"/>
              </a:lnSpc>
              <a:buFont typeface="+mj-lt"/>
              <a:buAutoNum type="arabicPeriod"/>
            </a:pPr>
            <a:r>
              <a:rPr lang="en-US" sz="2000" dirty="0">
                <a:latin typeface="Times New Roman" pitchFamily="18" charset="0"/>
                <a:cs typeface="Times New Roman" pitchFamily="18" charset="0"/>
              </a:rPr>
              <a:t>Results are accurate.</a:t>
            </a:r>
          </a:p>
          <a:p>
            <a:pPr marL="457200" lvl="0" indent="-457200" algn="just">
              <a:lnSpc>
                <a:spcPct val="150000"/>
              </a:lnSpc>
              <a:buFont typeface="+mj-lt"/>
              <a:buAutoNum type="arabicPeriod"/>
            </a:pPr>
            <a:r>
              <a:rPr lang="en-US" sz="2000" dirty="0">
                <a:latin typeface="Times New Roman" pitchFamily="18" charset="0"/>
                <a:cs typeface="Times New Roman" pitchFamily="18" charset="0"/>
              </a:rPr>
              <a:t>Easy to handle.</a:t>
            </a:r>
          </a:p>
        </p:txBody>
      </p:sp>
    </p:spTree>
    <p:extLst>
      <p:ext uri="{BB962C8B-B14F-4D97-AF65-F5344CB8AC3E}">
        <p14:creationId xmlns:p14="http://schemas.microsoft.com/office/powerpoint/2010/main" val="803574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6285" y="128465"/>
            <a:ext cx="3792064" cy="655307"/>
          </a:xfrm>
        </p:spPr>
        <p:txBody>
          <a:bodyPr>
            <a:normAutofit/>
          </a:bodyPr>
          <a:lstStyle/>
          <a:p>
            <a:pPr algn="ctr"/>
            <a:r>
              <a:rPr lang="en-IN" sz="2000" b="1" dirty="0" smtClean="0">
                <a:latin typeface="Times New Roman" panose="02020603050405020304" pitchFamily="18" charset="0"/>
                <a:cs typeface="Times New Roman" panose="02020603050405020304" pitchFamily="18" charset="0"/>
              </a:rPr>
              <a:t>IMPLEMENTATION</a:t>
            </a:r>
            <a:endParaRPr lang="en-IN" sz="20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686296" y="997527"/>
            <a:ext cx="8502733" cy="5165767"/>
          </a:xfrm>
        </p:spPr>
        <p:txBody>
          <a:bodyPr>
            <a:noAutofit/>
          </a:bodyPr>
          <a:lstStyle/>
          <a:p>
            <a:pPr marL="0" indent="0">
              <a:lnSpc>
                <a:spcPct val="150000"/>
              </a:lnSpc>
              <a:buNone/>
            </a:pPr>
            <a:r>
              <a:rPr lang="en-IN" sz="2000" b="1" dirty="0" smtClean="0">
                <a:latin typeface="Times New Roman" panose="02020603050405020304" pitchFamily="18" charset="0"/>
                <a:cs typeface="Times New Roman" panose="02020603050405020304" pitchFamily="18" charset="0"/>
              </a:rPr>
              <a:t>SYSTEM</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1.1 </a:t>
            </a:r>
            <a:r>
              <a:rPr lang="en-US" sz="2000" b="1" dirty="0" smtClean="0">
                <a:latin typeface="Times New Roman" panose="02020603050405020304" pitchFamily="18" charset="0"/>
                <a:cs typeface="Times New Roman" panose="02020603050405020304" pitchFamily="18" charset="0"/>
              </a:rPr>
              <a:t>Create </a:t>
            </a:r>
            <a:r>
              <a:rPr lang="en-US" sz="2000" b="1" dirty="0">
                <a:latin typeface="Times New Roman" panose="02020603050405020304" pitchFamily="18" charset="0"/>
                <a:cs typeface="Times New Roman" panose="02020603050405020304" pitchFamily="18" charset="0"/>
              </a:rPr>
              <a:t>Dataset</a:t>
            </a:r>
            <a:r>
              <a:rPr lang="en-US" sz="2000" b="1"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US" sz="2000" dirty="0">
                <a:latin typeface="Times New Roman" panose="02020603050405020304" pitchFamily="18" charset="0"/>
                <a:cs typeface="Times New Roman" panose="02020603050405020304" pitchFamily="18" charset="0"/>
              </a:rPr>
              <a:t>The dataset containing images of the desired objects to be recognize is split into training and testing dataset with the test size of  20-30%.</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1.2 Pre-processing:</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Resizing and reshaping the images into appropriate format to train our model. </a:t>
            </a:r>
            <a:endParaRPr lang="en-IN" sz="2000" dirty="0" smtClean="0">
              <a:latin typeface="Times New Roman" panose="02020603050405020304" pitchFamily="18" charset="0"/>
              <a:cs typeface="Times New Roman" panose="02020603050405020304" pitchFamily="18" charset="0"/>
            </a:endParaRPr>
          </a:p>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1.3Training</a:t>
            </a:r>
            <a:r>
              <a:rPr lang="en-IN" sz="2000" b="1"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Use the pre-processed training dataset is used to train our model using CNN algorithm</a:t>
            </a:r>
            <a:r>
              <a:rPr lang="en-IN" sz="2000" dirty="0" smtClean="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96989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31918" y="500004"/>
            <a:ext cx="9144000" cy="5259530"/>
          </a:xfrm>
        </p:spPr>
        <p:txBody>
          <a:bodyPr>
            <a:noAutofit/>
          </a:bodyPr>
          <a:lstStyle/>
          <a:p>
            <a:pPr marL="0" indent="0">
              <a:buNone/>
            </a:pPr>
            <a:r>
              <a:rPr lang="en-IN" sz="2000" b="1" dirty="0" smtClean="0">
                <a:latin typeface="Times New Roman" panose="02020603050405020304" pitchFamily="18" charset="0"/>
                <a:cs typeface="Times New Roman" panose="02020603050405020304" pitchFamily="18" charset="0"/>
              </a:rPr>
              <a:t>USER</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2.1 </a:t>
            </a:r>
            <a:r>
              <a:rPr lang="en-IN" sz="2000" b="1" dirty="0" smtClean="0">
                <a:latin typeface="Times New Roman" panose="02020603050405020304" pitchFamily="18" charset="0"/>
                <a:cs typeface="Times New Roman" panose="02020603050405020304" pitchFamily="18" charset="0"/>
              </a:rPr>
              <a:t>Register:</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The </a:t>
            </a:r>
            <a:r>
              <a:rPr lang="en-IN" sz="2000" dirty="0" smtClean="0">
                <a:latin typeface="Times New Roman" panose="02020603050405020304" pitchFamily="18" charset="0"/>
                <a:cs typeface="Times New Roman" panose="02020603050405020304" pitchFamily="18" charset="0"/>
              </a:rPr>
              <a:t>user needs to register and the data stored in MySQL database.</a:t>
            </a:r>
          </a:p>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2.2 </a:t>
            </a:r>
            <a:r>
              <a:rPr lang="en-IN" sz="2000" b="1" dirty="0" smtClean="0">
                <a:latin typeface="Times New Roman" panose="02020603050405020304" pitchFamily="18" charset="0"/>
                <a:cs typeface="Times New Roman" panose="02020603050405020304" pitchFamily="18" charset="0"/>
              </a:rPr>
              <a:t>Login:</a:t>
            </a:r>
            <a:endParaRPr lang="en-IN" sz="2000" dirty="0" smtClean="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A </a:t>
            </a:r>
            <a:r>
              <a:rPr lang="en-IN" sz="2000" dirty="0" smtClean="0">
                <a:latin typeface="Times New Roman" panose="02020603050405020304" pitchFamily="18" charset="0"/>
                <a:cs typeface="Times New Roman" panose="02020603050405020304" pitchFamily="18" charset="0"/>
              </a:rPr>
              <a:t>registered user can login using the valid credentials to the website to use a application.</a:t>
            </a:r>
          </a:p>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2.3 </a:t>
            </a:r>
            <a:r>
              <a:rPr lang="en-IN" sz="2000" b="1" dirty="0" smtClean="0">
                <a:latin typeface="Times New Roman" panose="02020603050405020304" pitchFamily="18" charset="0"/>
                <a:cs typeface="Times New Roman" panose="02020603050405020304" pitchFamily="18" charset="0"/>
              </a:rPr>
              <a:t>About-Project:</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In </a:t>
            </a:r>
            <a:r>
              <a:rPr lang="en-IN" sz="2000" dirty="0">
                <a:latin typeface="Times New Roman" panose="02020603050405020304" pitchFamily="18" charset="0"/>
                <a:cs typeface="Times New Roman" panose="02020603050405020304" pitchFamily="18" charset="0"/>
              </a:rPr>
              <a:t>this application, we have successfully created an application which takes to classify the images.</a:t>
            </a: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928811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55667" y="746728"/>
            <a:ext cx="9239003" cy="4907721"/>
          </a:xfrm>
        </p:spPr>
        <p:txBody>
          <a:bodyPr>
            <a:normAutofit/>
          </a:bodyPr>
          <a:lstStyle/>
          <a:p>
            <a:pPr marL="0" indent="0" algn="just">
              <a:lnSpc>
                <a:spcPct val="150000"/>
              </a:lnSpc>
              <a:buNone/>
            </a:pPr>
            <a:r>
              <a:rPr lang="en-IN" sz="2000" b="1" dirty="0">
                <a:latin typeface="Times New Roman" panose="02020603050405020304" pitchFamily="18" charset="0"/>
                <a:cs typeface="Times New Roman" panose="02020603050405020304" pitchFamily="18" charset="0"/>
              </a:rPr>
              <a:t>2.4 Upload Image</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The user has to upload an image which needs to be classify the images.</a:t>
            </a: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2.5 Prediction</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US" sz="2000" dirty="0">
                <a:latin typeface="Times New Roman" pitchFamily="18" charset="0"/>
                <a:cs typeface="Times New Roman" pitchFamily="18" charset="0"/>
              </a:rPr>
              <a:t>The results of our model is displayed as either Rice Blast, Leaf </a:t>
            </a:r>
            <a:r>
              <a:rPr lang="en-US" sz="2000" dirty="0" smtClean="0">
                <a:latin typeface="Times New Roman" pitchFamily="18" charset="0"/>
                <a:cs typeface="Times New Roman" pitchFamily="18" charset="0"/>
              </a:rPr>
              <a:t>Hispa, </a:t>
            </a:r>
            <a:r>
              <a:rPr lang="en-US" sz="2000" dirty="0">
                <a:latin typeface="Times New Roman" pitchFamily="18" charset="0"/>
                <a:cs typeface="Times New Roman" pitchFamily="18" charset="0"/>
              </a:rPr>
              <a:t>Healthy &amp; Brown Spot.</a:t>
            </a:r>
          </a:p>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2.6 </a:t>
            </a:r>
            <a:r>
              <a:rPr lang="en-IN" sz="2000" b="1" dirty="0">
                <a:latin typeface="Times New Roman" panose="02020603050405020304" pitchFamily="18" charset="0"/>
                <a:cs typeface="Times New Roman" panose="02020603050405020304" pitchFamily="18" charset="0"/>
              </a:rPr>
              <a:t>Logout</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Once the prediction is over, the user can logout of the application</a:t>
            </a:r>
            <a:r>
              <a:rPr lang="en-IN" sz="2000" dirty="0" smtClean="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2121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38194" y="2091375"/>
            <a:ext cx="7656187" cy="1229632"/>
          </a:xfrm>
          <a:prstGeom prst="rect">
            <a:avLst/>
          </a:prstGeom>
        </p:spPr>
        <p:txBody>
          <a:bodyPr wrap="square">
            <a:spAutoFit/>
          </a:bodyPr>
          <a:lstStyle/>
          <a:p>
            <a:pPr marL="342900" lvl="0" indent="-342900" algn="just">
              <a:lnSpc>
                <a:spcPct val="200000"/>
              </a:lnSpc>
              <a:buFont typeface="Wingdings" pitchFamily="2" charset="2"/>
              <a:buChar char="q"/>
            </a:pPr>
            <a:r>
              <a:rPr lang="en-US" sz="2000" dirty="0" smtClean="0">
                <a:latin typeface="Times New Roman" pitchFamily="18" charset="0"/>
                <a:cs typeface="Times New Roman" pitchFamily="18" charset="0"/>
              </a:rPr>
              <a:t>Agriculture </a:t>
            </a:r>
            <a:r>
              <a:rPr lang="en-US" sz="2000" dirty="0">
                <a:latin typeface="Times New Roman" pitchFamily="18" charset="0"/>
                <a:cs typeface="Times New Roman" pitchFamily="18" charset="0"/>
              </a:rPr>
              <a:t>sectors can implement this application for better </a:t>
            </a:r>
            <a:r>
              <a:rPr lang="en-US" sz="2000" dirty="0" smtClean="0">
                <a:latin typeface="Times New Roman" pitchFamily="18" charset="0"/>
                <a:cs typeface="Times New Roman" pitchFamily="18" charset="0"/>
              </a:rPr>
              <a:t>harvest.</a:t>
            </a:r>
          </a:p>
          <a:p>
            <a:pPr marL="342900" lvl="0" indent="-342900" algn="just">
              <a:lnSpc>
                <a:spcPct val="200000"/>
              </a:lnSpc>
              <a:buFont typeface="Wingdings" pitchFamily="2" charset="2"/>
              <a:buChar char="q"/>
            </a:pPr>
            <a:r>
              <a:rPr lang="en-US" sz="2000" dirty="0" smtClean="0">
                <a:latin typeface="Times New Roman" pitchFamily="18" charset="0"/>
                <a:cs typeface="Times New Roman" pitchFamily="18" charset="0"/>
              </a:rPr>
              <a:t>Scientific </a:t>
            </a:r>
            <a:r>
              <a:rPr lang="en-US" sz="2000" dirty="0">
                <a:latin typeface="Times New Roman" pitchFamily="18" charset="0"/>
                <a:cs typeface="Times New Roman" pitchFamily="18" charset="0"/>
              </a:rPr>
              <a:t>researches</a:t>
            </a:r>
            <a:r>
              <a:rPr lang="en-US" sz="2000" dirty="0" smtClean="0">
                <a:latin typeface="Times New Roman" pitchFamily="18" charset="0"/>
                <a:cs typeface="Times New Roman" pitchFamily="18" charset="0"/>
              </a:rPr>
              <a:t>.</a:t>
            </a:r>
            <a:endParaRPr lang="en-US" sz="2000" dirty="0">
              <a:latin typeface="Times New Roman" pitchFamily="18" charset="0"/>
              <a:cs typeface="Times New Roman" pitchFamily="18" charset="0"/>
            </a:endParaRPr>
          </a:p>
        </p:txBody>
      </p:sp>
      <p:sp>
        <p:nvSpPr>
          <p:cNvPr id="5" name="Title 1"/>
          <p:cNvSpPr>
            <a:spLocks noGrp="1"/>
          </p:cNvSpPr>
          <p:nvPr>
            <p:ph type="title"/>
          </p:nvPr>
        </p:nvSpPr>
        <p:spPr>
          <a:xfrm>
            <a:off x="4263378" y="686605"/>
            <a:ext cx="3792064" cy="655307"/>
          </a:xfrm>
        </p:spPr>
        <p:txBody>
          <a:bodyPr>
            <a:normAutofit/>
          </a:bodyPr>
          <a:lstStyle/>
          <a:p>
            <a:pPr algn="ctr"/>
            <a:r>
              <a:rPr lang="en-IN" sz="2000" b="1" dirty="0" smtClean="0">
                <a:latin typeface="Times New Roman" panose="02020603050405020304" pitchFamily="18" charset="0"/>
                <a:cs typeface="Times New Roman" panose="02020603050405020304" pitchFamily="18" charset="0"/>
              </a:rPr>
              <a:t>APPLICATIONS</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26971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381637" y="246372"/>
            <a:ext cx="7213979" cy="798657"/>
          </a:xfrm>
        </p:spPr>
        <p:txBody>
          <a:bodyPr>
            <a:normAutofit/>
          </a:bodyPr>
          <a:lstStyle/>
          <a:p>
            <a:r>
              <a:rPr lang="en-US" sz="2400" b="1" dirty="0" smtClean="0">
                <a:latin typeface="Times New Roman" panose="02020603050405020304" pitchFamily="18" charset="0"/>
                <a:cs typeface="Times New Roman" panose="02020603050405020304" pitchFamily="18" charset="0"/>
              </a:rPr>
              <a:t>HARDWARE AND SOFTWARE REQUIREMENTS</a:t>
            </a:r>
            <a:endParaRPr lang="en-US" sz="2400" b="1" dirty="0">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2605520" y="1180049"/>
            <a:ext cx="6766211" cy="4698237"/>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Hardware Configuration</a:t>
            </a:r>
            <a:r>
              <a:rPr lang="en-IN" sz="2000" b="1" dirty="0">
                <a:latin typeface="Times New Roman" panose="02020603050405020304" pitchFamily="18" charset="0"/>
                <a:cs typeface="Times New Roman" panose="02020603050405020304" pitchFamily="18" charset="0"/>
              </a:rPr>
              <a:t>:</a:t>
            </a:r>
          </a:p>
          <a:p>
            <a:pPr algn="just">
              <a:lnSpc>
                <a:spcPct val="150000"/>
              </a:lnSpc>
            </a:pPr>
            <a:r>
              <a:rPr lang="en-IN" sz="2000" dirty="0">
                <a:latin typeface="Times New Roman" panose="02020603050405020304" pitchFamily="18" charset="0"/>
                <a:cs typeface="Times New Roman" panose="02020603050405020304" pitchFamily="18" charset="0"/>
              </a:rPr>
              <a:t>Processor            	         </a:t>
            </a:r>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I3/Intel Processor</a:t>
            </a:r>
          </a:p>
          <a:p>
            <a:pPr algn="just">
              <a:lnSpc>
                <a:spcPct val="150000"/>
              </a:lnSpc>
            </a:pPr>
            <a:r>
              <a:rPr lang="en-IN" sz="2000" dirty="0">
                <a:latin typeface="Times New Roman" panose="02020603050405020304" pitchFamily="18" charset="0"/>
                <a:cs typeface="Times New Roman" panose="02020603050405020304" pitchFamily="18" charset="0"/>
              </a:rPr>
              <a:t>Hard Disk                                -160GB</a:t>
            </a:r>
          </a:p>
          <a:p>
            <a:pPr algn="just">
              <a:lnSpc>
                <a:spcPct val="150000"/>
              </a:lnSpc>
            </a:pPr>
            <a:r>
              <a:rPr lang="en-IN" sz="2000" dirty="0">
                <a:latin typeface="Times New Roman" panose="02020603050405020304" pitchFamily="18" charset="0"/>
                <a:cs typeface="Times New Roman" panose="02020603050405020304" pitchFamily="18" charset="0"/>
              </a:rPr>
              <a:t>Key Board                               - Standard Windows Keyboard</a:t>
            </a:r>
          </a:p>
          <a:p>
            <a:pPr algn="just">
              <a:lnSpc>
                <a:spcPct val="150000"/>
              </a:lnSpc>
            </a:pPr>
            <a:r>
              <a:rPr lang="en-IN" sz="2000" dirty="0">
                <a:latin typeface="Times New Roman" panose="02020603050405020304" pitchFamily="18" charset="0"/>
                <a:cs typeface="Times New Roman" panose="02020603050405020304" pitchFamily="18" charset="0"/>
              </a:rPr>
              <a:t>Mouse                                      - Two or Three Button Mouse</a:t>
            </a:r>
          </a:p>
          <a:p>
            <a:pPr algn="just">
              <a:lnSpc>
                <a:spcPct val="150000"/>
              </a:lnSpc>
            </a:pPr>
            <a:r>
              <a:rPr lang="en-IN" sz="2000" dirty="0">
                <a:latin typeface="Times New Roman" panose="02020603050405020304" pitchFamily="18" charset="0"/>
                <a:cs typeface="Times New Roman" panose="02020603050405020304" pitchFamily="18" charset="0"/>
              </a:rPr>
              <a:t>Monitor                                    - SVGA</a:t>
            </a:r>
          </a:p>
          <a:p>
            <a:pPr algn="just">
              <a:lnSpc>
                <a:spcPct val="150000"/>
              </a:lnSpc>
            </a:pPr>
            <a:r>
              <a:rPr lang="en-IN" sz="2000" dirty="0">
                <a:latin typeface="Times New Roman" panose="02020603050405020304" pitchFamily="18" charset="0"/>
                <a:cs typeface="Times New Roman" panose="02020603050405020304" pitchFamily="18" charset="0"/>
              </a:rPr>
              <a:t>RAM		 </a:t>
            </a:r>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8Gb</a:t>
            </a:r>
          </a:p>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421384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03351" y="1468819"/>
            <a:ext cx="7705668" cy="4326340"/>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Software Configuration</a:t>
            </a:r>
            <a:r>
              <a:rPr lang="en-IN" sz="2000" b="1"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US" sz="2000" dirty="0">
                <a:latin typeface="Times New Roman" panose="02020603050405020304" pitchFamily="18" charset="0"/>
                <a:cs typeface="Times New Roman" panose="02020603050405020304" pitchFamily="18" charset="0"/>
              </a:rPr>
              <a:t>Operating System             	:   Windows 7/8/10		</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US" sz="2000" dirty="0">
                <a:latin typeface="Times New Roman" panose="02020603050405020304" pitchFamily="18" charset="0"/>
                <a:cs typeface="Times New Roman" panose="02020603050405020304" pitchFamily="18" charset="0"/>
              </a:rPr>
              <a:t>Server side Script             	:   </a:t>
            </a:r>
            <a:r>
              <a:rPr lang="en-US" sz="2000" dirty="0" smtClean="0">
                <a:latin typeface="Times New Roman" panose="02020603050405020304" pitchFamily="18" charset="0"/>
                <a:cs typeface="Times New Roman" panose="02020603050405020304" pitchFamily="18" charset="0"/>
              </a:rPr>
              <a:t>HTML, CSS &amp; JS</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US" sz="2000" dirty="0">
                <a:latin typeface="Times New Roman" panose="02020603050405020304" pitchFamily="18" charset="0"/>
                <a:cs typeface="Times New Roman" panose="02020603050405020304" pitchFamily="18" charset="0"/>
              </a:rPr>
              <a:t>IDE		                        </a:t>
            </a:r>
            <a:r>
              <a:rPr lang="en-US" sz="2000" dirty="0" smtClean="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Pycharm</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US" sz="2000" dirty="0">
                <a:latin typeface="Times New Roman" panose="02020603050405020304" pitchFamily="18" charset="0"/>
                <a:cs typeface="Times New Roman" panose="02020603050405020304" pitchFamily="18" charset="0"/>
              </a:rPr>
              <a:t>Libraries Used		</a:t>
            </a:r>
            <a:r>
              <a:rPr lang="en-US" sz="2000" dirty="0" smtClean="0">
                <a:latin typeface="Times New Roman" panose="02020603050405020304" pitchFamily="18" charset="0"/>
                <a:cs typeface="Times New Roman" panose="02020603050405020304" pitchFamily="18" charset="0"/>
              </a:rPr>
              <a:t>	:     </a:t>
            </a:r>
            <a:r>
              <a:rPr lang="en-US" sz="2000" dirty="0" smtClean="0">
                <a:latin typeface="Times New Roman" panose="02020603050405020304" pitchFamily="18" charset="0"/>
                <a:cs typeface="Times New Roman" panose="02020603050405020304" pitchFamily="18" charset="0"/>
              </a:rPr>
              <a:t>Numpy</a:t>
            </a:r>
            <a:r>
              <a:rPr lang="en-US" sz="2000" dirty="0">
                <a:latin typeface="Times New Roman" panose="02020603050405020304" pitchFamily="18" charset="0"/>
                <a:cs typeface="Times New Roman" panose="02020603050405020304" pitchFamily="18" charset="0"/>
              </a:rPr>
              <a:t>, IO, OS, Pillow, </a:t>
            </a:r>
            <a:r>
              <a:rPr lang="en-US" sz="2000" dirty="0" err="1" smtClean="0">
                <a:latin typeface="Times New Roman" panose="02020603050405020304" pitchFamily="18" charset="0"/>
                <a:cs typeface="Times New Roman" panose="02020603050405020304" pitchFamily="18" charset="0"/>
              </a:rPr>
              <a:t>keras</a:t>
            </a:r>
            <a:r>
              <a:rPr lang="en-US" sz="2000"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US" sz="2000" dirty="0">
                <a:latin typeface="Times New Roman" panose="02020603050405020304" pitchFamily="18" charset="0"/>
                <a:cs typeface="Times New Roman" panose="02020603050405020304" pitchFamily="18" charset="0"/>
              </a:rPr>
              <a:t>Technology 		            </a:t>
            </a:r>
            <a:r>
              <a:rPr lang="en-US" sz="20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     </a:t>
            </a:r>
            <a:r>
              <a:rPr lang="en-US" sz="2000" dirty="0" smtClean="0">
                <a:latin typeface="Times New Roman" panose="02020603050405020304" pitchFamily="18" charset="0"/>
                <a:cs typeface="Times New Roman" panose="02020603050405020304" pitchFamily="18" charset="0"/>
              </a:rPr>
              <a:t>Python </a:t>
            </a:r>
            <a:r>
              <a:rPr lang="en-US" sz="2000" dirty="0">
                <a:latin typeface="Times New Roman" panose="02020603050405020304" pitchFamily="18" charset="0"/>
                <a:cs typeface="Times New Roman" panose="02020603050405020304" pitchFamily="18" charset="0"/>
              </a:rPr>
              <a:t>3.6+</a:t>
            </a:r>
            <a:endParaRPr lang="en-IN" sz="2000" dirty="0">
              <a:latin typeface="Times New Roman" panose="02020603050405020304" pitchFamily="18" charset="0"/>
              <a:cs typeface="Times New Roman" panose="02020603050405020304" pitchFamily="18" charset="0"/>
            </a:endParaRPr>
          </a:p>
          <a:p>
            <a:pPr marL="0" lvl="0" indent="0" algn="just">
              <a:lnSpc>
                <a:spcPct val="150000"/>
              </a:lnSpc>
              <a:buNone/>
            </a:pPr>
            <a:endParaRPr lang="en-IN" sz="2000" dirty="0">
              <a:latin typeface="Times New Roman" panose="02020603050405020304" pitchFamily="18" charset="0"/>
              <a:cs typeface="Times New Roman" panose="02020603050405020304" pitchFamily="18" charset="0"/>
            </a:endParaRPr>
          </a:p>
          <a:p>
            <a:pPr algn="just">
              <a:lnSpc>
                <a:spcPct val="150000"/>
              </a:lnSpc>
            </a:pPr>
            <a:endParaRPr lang="en-US" sz="2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83095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70219" y="128146"/>
            <a:ext cx="3334987" cy="586855"/>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UML DIAGRAMS</a:t>
            </a: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846161"/>
            <a:ext cx="10515600" cy="5732060"/>
          </a:xfrm>
        </p:spPr>
        <p:txBody>
          <a:bodyPr>
            <a:normAutofit/>
          </a:bodyPr>
          <a:lstStyle/>
          <a:p>
            <a:pPr marL="0" indent="0" algn="just">
              <a:lnSpc>
                <a:spcPct val="150000"/>
              </a:lnSpc>
              <a:buNone/>
            </a:pPr>
            <a:r>
              <a:rPr lang="en-IN" sz="2000" b="1" dirty="0">
                <a:latin typeface="Times New Roman" panose="02020603050405020304" pitchFamily="18" charset="0"/>
                <a:cs typeface="Times New Roman" panose="02020603050405020304" pitchFamily="18" charset="0"/>
              </a:rPr>
              <a:t>CLASS DIAGRAM:</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In software engineering, a class diagram in the Unified </a:t>
            </a:r>
            <a:r>
              <a:rPr lang="en-IN" sz="2000" dirty="0" err="1">
                <a:latin typeface="Times New Roman" panose="02020603050405020304" pitchFamily="18" charset="0"/>
                <a:cs typeface="Times New Roman" panose="02020603050405020304" pitchFamily="18" charset="0"/>
              </a:rPr>
              <a:t>Modeling</a:t>
            </a:r>
            <a:r>
              <a:rPr lang="en-IN" sz="2000" dirty="0">
                <a:latin typeface="Times New Roman" panose="02020603050405020304" pitchFamily="18" charset="0"/>
                <a:cs typeface="Times New Roman" panose="02020603050405020304" pitchFamily="18" charset="0"/>
              </a:rPr>
              <a:t> Language (UML) is a type of static structure diagram that describes the structure of a system by showing the system's classes, their attributes, operations (or methods), and the relationships among the classes. It explains which class contains information. </a:t>
            </a:r>
          </a:p>
          <a:p>
            <a:endParaRPr lang="en-IN" sz="20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93256" y="3712191"/>
            <a:ext cx="5805487" cy="185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4171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77937" y="365125"/>
            <a:ext cx="1795818" cy="644809"/>
          </a:xfrm>
        </p:spPr>
        <p:txBody>
          <a:bodyPr>
            <a:normAutofit/>
          </a:bodyPr>
          <a:lstStyle/>
          <a:p>
            <a:pPr algn="ctr"/>
            <a:r>
              <a:rPr lang="en-US" sz="2400" b="1" dirty="0" smtClean="0">
                <a:latin typeface="Times New Roman" panose="02020603050405020304" pitchFamily="18" charset="0"/>
                <a:cs typeface="Times New Roman" panose="02020603050405020304" pitchFamily="18" charset="0"/>
              </a:rPr>
              <a:t>INDEX</a:t>
            </a:r>
            <a:endParaRPr lang="en-US"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456474" y="1146411"/>
            <a:ext cx="9229722" cy="4244986"/>
          </a:xfrm>
        </p:spPr>
        <p:txBody>
          <a:bodyPr numCol="2">
            <a:noAutofit/>
          </a:bodyPr>
          <a:lstStyle/>
          <a:p>
            <a:endParaRPr lang="en-US" sz="2000" dirty="0" smtClean="0">
              <a:solidFill>
                <a:schemeClr val="accent2"/>
              </a:solidFill>
              <a:latin typeface="Times New Roman" panose="02020603050405020304" pitchFamily="18" charset="0"/>
              <a:cs typeface="Times New Roman" panose="02020603050405020304" pitchFamily="18" charset="0"/>
            </a:endParaRPr>
          </a:p>
          <a:p>
            <a:pPr lvl="3">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Abstract</a:t>
            </a:r>
          </a:p>
          <a:p>
            <a:pPr lvl="3">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Introduction</a:t>
            </a:r>
            <a:endParaRPr lang="en-US" sz="2000" dirty="0">
              <a:solidFill>
                <a:srgbClr val="FFFF00"/>
              </a:solidFill>
              <a:latin typeface="Times New Roman" panose="02020603050405020304" pitchFamily="18" charset="0"/>
              <a:cs typeface="Times New Roman" panose="02020603050405020304" pitchFamily="18" charset="0"/>
            </a:endParaRPr>
          </a:p>
          <a:p>
            <a:pPr lvl="3">
              <a:lnSpc>
                <a:spcPct val="100000"/>
              </a:lnSpc>
            </a:pPr>
            <a:r>
              <a:rPr lang="en-US" sz="2000" dirty="0">
                <a:solidFill>
                  <a:srgbClr val="FFFF00"/>
                </a:solidFill>
                <a:latin typeface="Times New Roman" panose="02020603050405020304" pitchFamily="18" charset="0"/>
                <a:cs typeface="Times New Roman" panose="02020603050405020304" pitchFamily="18" charset="0"/>
              </a:rPr>
              <a:t>Literature review</a:t>
            </a:r>
          </a:p>
          <a:p>
            <a:pPr lvl="3">
              <a:lnSpc>
                <a:spcPct val="100000"/>
              </a:lnSpc>
            </a:pPr>
            <a:r>
              <a:rPr lang="en-US" sz="2000" dirty="0">
                <a:solidFill>
                  <a:srgbClr val="FFFF00"/>
                </a:solidFill>
                <a:latin typeface="Times New Roman" panose="02020603050405020304" pitchFamily="18" charset="0"/>
                <a:cs typeface="Times New Roman" panose="02020603050405020304" pitchFamily="18" charset="0"/>
              </a:rPr>
              <a:t>Existing Method</a:t>
            </a:r>
          </a:p>
          <a:p>
            <a:pPr lvl="3">
              <a:lnSpc>
                <a:spcPct val="100000"/>
              </a:lnSpc>
            </a:pPr>
            <a:r>
              <a:rPr lang="en-US" sz="2000" dirty="0">
                <a:solidFill>
                  <a:srgbClr val="FFFF00"/>
                </a:solidFill>
                <a:latin typeface="Times New Roman" panose="02020603050405020304" pitchFamily="18" charset="0"/>
                <a:cs typeface="Times New Roman" panose="02020603050405020304" pitchFamily="18" charset="0"/>
              </a:rPr>
              <a:t>Drawbacks</a:t>
            </a:r>
          </a:p>
          <a:p>
            <a:pPr lvl="3">
              <a:lnSpc>
                <a:spcPct val="100000"/>
              </a:lnSpc>
            </a:pPr>
            <a:r>
              <a:rPr lang="en-US" sz="2000" dirty="0">
                <a:solidFill>
                  <a:srgbClr val="FFFF00"/>
                </a:solidFill>
                <a:latin typeface="Times New Roman" panose="02020603050405020304" pitchFamily="18" charset="0"/>
                <a:cs typeface="Times New Roman" panose="02020603050405020304" pitchFamily="18" charset="0"/>
              </a:rPr>
              <a:t>Proposed </a:t>
            </a:r>
            <a:r>
              <a:rPr lang="en-US" sz="2000" dirty="0" smtClean="0">
                <a:solidFill>
                  <a:srgbClr val="FFFF00"/>
                </a:solidFill>
                <a:latin typeface="Times New Roman" panose="02020603050405020304" pitchFamily="18" charset="0"/>
                <a:cs typeface="Times New Roman" panose="02020603050405020304" pitchFamily="18" charset="0"/>
              </a:rPr>
              <a:t>method</a:t>
            </a:r>
            <a:r>
              <a:rPr lang="en-US" sz="2000" dirty="0">
                <a:solidFill>
                  <a:srgbClr val="FFFF00"/>
                </a:solidFill>
                <a:latin typeface="Times New Roman" panose="02020603050405020304" pitchFamily="18" charset="0"/>
                <a:cs typeface="Times New Roman" panose="02020603050405020304" pitchFamily="18" charset="0"/>
              </a:rPr>
              <a:t>	</a:t>
            </a:r>
          </a:p>
          <a:p>
            <a:pPr lvl="3">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Advantages</a:t>
            </a:r>
          </a:p>
          <a:p>
            <a:pPr lvl="3">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Implementation</a:t>
            </a:r>
            <a:endParaRPr lang="en-US" sz="2000" dirty="0">
              <a:solidFill>
                <a:srgbClr val="FFFF00"/>
              </a:solidFill>
              <a:latin typeface="Times New Roman" panose="02020603050405020304" pitchFamily="18" charset="0"/>
              <a:cs typeface="Times New Roman" panose="02020603050405020304" pitchFamily="18" charset="0"/>
            </a:endParaRPr>
          </a:p>
          <a:p>
            <a:pPr lvl="3">
              <a:lnSpc>
                <a:spcPct val="100000"/>
              </a:lnSpc>
            </a:pPr>
            <a:endParaRPr lang="en-US" sz="2000" dirty="0">
              <a:solidFill>
                <a:srgbClr val="FFFF00"/>
              </a:solidFill>
              <a:latin typeface="Times New Roman" panose="02020603050405020304" pitchFamily="18" charset="0"/>
              <a:cs typeface="Times New Roman" panose="02020603050405020304" pitchFamily="18" charset="0"/>
            </a:endParaRPr>
          </a:p>
          <a:p>
            <a:pPr lvl="3">
              <a:lnSpc>
                <a:spcPct val="100000"/>
              </a:lnSpc>
            </a:pPr>
            <a:endParaRPr lang="en-US" sz="2000" dirty="0" smtClean="0">
              <a:solidFill>
                <a:srgbClr val="FFFF00"/>
              </a:solidFill>
              <a:latin typeface="Times New Roman" panose="02020603050405020304" pitchFamily="18" charset="0"/>
              <a:cs typeface="Times New Roman" panose="02020603050405020304" pitchFamily="18" charset="0"/>
            </a:endParaRPr>
          </a:p>
          <a:p>
            <a:pPr lvl="3">
              <a:lnSpc>
                <a:spcPct val="100000"/>
              </a:lnSpc>
            </a:pPr>
            <a:endParaRPr lang="en-US" sz="2000" dirty="0">
              <a:solidFill>
                <a:srgbClr val="FFFF00"/>
              </a:solidFill>
              <a:latin typeface="Times New Roman" panose="02020603050405020304" pitchFamily="18" charset="0"/>
              <a:cs typeface="Times New Roman" panose="02020603050405020304" pitchFamily="18" charset="0"/>
            </a:endParaRPr>
          </a:p>
          <a:p>
            <a:pPr lvl="1">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Applications</a:t>
            </a:r>
            <a:endParaRPr lang="en-US" sz="2000" dirty="0">
              <a:solidFill>
                <a:srgbClr val="FFFF00"/>
              </a:solidFill>
              <a:latin typeface="Times New Roman" panose="02020603050405020304" pitchFamily="18" charset="0"/>
              <a:cs typeface="Times New Roman" panose="02020603050405020304" pitchFamily="18" charset="0"/>
            </a:endParaRPr>
          </a:p>
          <a:p>
            <a:pPr lvl="1">
              <a:lnSpc>
                <a:spcPct val="100000"/>
              </a:lnSpc>
            </a:pPr>
            <a:r>
              <a:rPr lang="en-US" sz="2000" dirty="0">
                <a:solidFill>
                  <a:srgbClr val="FFFF00"/>
                </a:solidFill>
                <a:latin typeface="Times New Roman" panose="02020603050405020304" pitchFamily="18" charset="0"/>
                <a:cs typeface="Times New Roman" panose="02020603050405020304" pitchFamily="18" charset="0"/>
              </a:rPr>
              <a:t>Hardware and Software </a:t>
            </a:r>
            <a:r>
              <a:rPr lang="en-US" sz="2000" dirty="0" smtClean="0">
                <a:solidFill>
                  <a:srgbClr val="FFFF00"/>
                </a:solidFill>
                <a:latin typeface="Times New Roman" panose="02020603050405020304" pitchFamily="18" charset="0"/>
                <a:cs typeface="Times New Roman" panose="02020603050405020304" pitchFamily="18" charset="0"/>
              </a:rPr>
              <a:t>Requirements</a:t>
            </a:r>
          </a:p>
          <a:p>
            <a:pPr lvl="1">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UML diagrams</a:t>
            </a:r>
          </a:p>
          <a:p>
            <a:pPr lvl="1">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Architecture</a:t>
            </a:r>
          </a:p>
          <a:p>
            <a:pPr lvl="1">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Results</a:t>
            </a:r>
          </a:p>
          <a:p>
            <a:pPr lvl="1">
              <a:lnSpc>
                <a:spcPct val="100000"/>
              </a:lnSpc>
            </a:pPr>
            <a:r>
              <a:rPr lang="en-US" sz="2000" dirty="0" smtClean="0">
                <a:solidFill>
                  <a:srgbClr val="FFFF00"/>
                </a:solidFill>
                <a:latin typeface="Times New Roman" panose="02020603050405020304" pitchFamily="18" charset="0"/>
                <a:cs typeface="Times New Roman" panose="02020603050405020304" pitchFamily="18" charset="0"/>
              </a:rPr>
              <a:t>Conclusion</a:t>
            </a:r>
            <a:endParaRPr lang="en-US" sz="2000" dirty="0">
              <a:solidFill>
                <a:srgbClr val="FFFF00"/>
              </a:solidFill>
              <a:latin typeface="Times New Roman" panose="02020603050405020304" pitchFamily="18" charset="0"/>
              <a:cs typeface="Times New Roman" panose="02020603050405020304" pitchFamily="18" charset="0"/>
            </a:endParaRPr>
          </a:p>
          <a:p>
            <a:pPr lvl="1">
              <a:lnSpc>
                <a:spcPct val="100000"/>
              </a:lnSpc>
            </a:pPr>
            <a:r>
              <a:rPr lang="en-US" sz="2000" dirty="0">
                <a:solidFill>
                  <a:srgbClr val="FFFF00"/>
                </a:solidFill>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208994078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15688" y="722800"/>
            <a:ext cx="7493330" cy="4656722"/>
          </a:xfrm>
        </p:spPr>
        <p:txBody>
          <a:bodyPr>
            <a:normAutofit/>
          </a:bodyPr>
          <a:lstStyle/>
          <a:p>
            <a:pPr marL="0" indent="0" algn="just">
              <a:lnSpc>
                <a:spcPct val="150000"/>
              </a:lnSpc>
              <a:buNone/>
            </a:pPr>
            <a:r>
              <a:rPr lang="en-IN" sz="2000" b="1" dirty="0">
                <a:latin typeface="Times New Roman" panose="02020603050405020304" pitchFamily="18" charset="0"/>
                <a:cs typeface="Times New Roman" panose="02020603050405020304" pitchFamily="18" charset="0"/>
              </a:rPr>
              <a:t>USE CASE DIAGRAM</a:t>
            </a:r>
            <a:r>
              <a:rPr lang="en-IN" sz="2000" b="1" dirty="0" smtClean="0">
                <a:latin typeface="Times New Roman" panose="02020603050405020304" pitchFamily="18" charset="0"/>
                <a:cs typeface="Times New Roman" panose="02020603050405020304" pitchFamily="18" charset="0"/>
              </a:rPr>
              <a:t>:</a:t>
            </a:r>
          </a:p>
          <a:p>
            <a:pPr marL="0" indent="0" algn="just">
              <a:lnSpc>
                <a:spcPct val="150000"/>
              </a:lnSpc>
              <a:buNone/>
            </a:pPr>
            <a:endParaRPr lang="en-IN" sz="2000" b="1"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A use case diagram in the Unified </a:t>
            </a:r>
            <a:r>
              <a:rPr lang="en-IN" sz="2000" dirty="0" smtClean="0">
                <a:latin typeface="Times New Roman" panose="02020603050405020304" pitchFamily="18" charset="0"/>
                <a:cs typeface="Times New Roman" panose="02020603050405020304" pitchFamily="18" charset="0"/>
              </a:rPr>
              <a:t>Modelling </a:t>
            </a:r>
            <a:r>
              <a:rPr lang="en-IN" sz="2000" dirty="0">
                <a:latin typeface="Times New Roman" panose="02020603050405020304" pitchFamily="18" charset="0"/>
                <a:cs typeface="Times New Roman" panose="02020603050405020304" pitchFamily="18" charset="0"/>
              </a:rPr>
              <a:t>Language (UML) is a type of </a:t>
            </a:r>
            <a:r>
              <a:rPr lang="en-IN" sz="2000" dirty="0" smtClean="0">
                <a:latin typeface="Times New Roman" panose="02020603050405020304" pitchFamily="18" charset="0"/>
                <a:cs typeface="Times New Roman" panose="02020603050405020304" pitchFamily="18" charset="0"/>
              </a:rPr>
              <a:t>behavioural </a:t>
            </a:r>
            <a:r>
              <a:rPr lang="en-IN" sz="2000" dirty="0">
                <a:latin typeface="Times New Roman" panose="02020603050405020304" pitchFamily="18" charset="0"/>
                <a:cs typeface="Times New Roman" panose="02020603050405020304" pitchFamily="18" charset="0"/>
              </a:rPr>
              <a:t>diagram defined by and created from a Use-case analysis. Its purpose is to present a graphical overview of the functionality provided by a system in terms of actors, their goals (represented as use cases), and any dependencies between those use cases. </a:t>
            </a:r>
          </a:p>
        </p:txBody>
      </p:sp>
    </p:spTree>
    <p:extLst>
      <p:ext uri="{BB962C8B-B14F-4D97-AF65-F5344CB8AC3E}">
        <p14:creationId xmlns:p14="http://schemas.microsoft.com/office/powerpoint/2010/main" val="88743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0687" y="1207933"/>
            <a:ext cx="8063344" cy="3876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79808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90106" y="914399"/>
            <a:ext cx="8555182" cy="3669475"/>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SEQUENCE </a:t>
            </a:r>
            <a:r>
              <a:rPr lang="en-IN" sz="2000" b="1" dirty="0">
                <a:latin typeface="Times New Roman" panose="02020603050405020304" pitchFamily="18" charset="0"/>
                <a:cs typeface="Times New Roman" panose="02020603050405020304" pitchFamily="18" charset="0"/>
              </a:rPr>
              <a:t>DIAGRAM:</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A sequence diagram in Unified </a:t>
            </a:r>
            <a:r>
              <a:rPr lang="en-IN" sz="2000" dirty="0" smtClean="0">
                <a:latin typeface="Times New Roman" panose="02020603050405020304" pitchFamily="18" charset="0"/>
                <a:cs typeface="Times New Roman" panose="02020603050405020304" pitchFamily="18" charset="0"/>
              </a:rPr>
              <a:t>Modelling </a:t>
            </a:r>
            <a:r>
              <a:rPr lang="en-IN" sz="2000" dirty="0">
                <a:latin typeface="Times New Roman" panose="02020603050405020304" pitchFamily="18" charset="0"/>
                <a:cs typeface="Times New Roman" panose="02020603050405020304" pitchFamily="18" charset="0"/>
              </a:rPr>
              <a:t>Language (UML) is a kind of interaction diagram that shows how processes operate with one another and in what order. It is a construct of a Message Sequence Chart. Sequence diagrams are sometimes called event diagrams, event scenarios, and timing diagrams.</a:t>
            </a:r>
          </a:p>
          <a:p>
            <a:pPr marL="0" indent="0">
              <a:buNone/>
            </a:pPr>
            <a:endParaRPr lang="en-IN" sz="2000" dirty="0"/>
          </a:p>
        </p:txBody>
      </p:sp>
    </p:spTree>
    <p:extLst>
      <p:ext uri="{BB962C8B-B14F-4D97-AF65-F5344CB8AC3E}">
        <p14:creationId xmlns:p14="http://schemas.microsoft.com/office/powerpoint/2010/main" val="1875423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3418" y="841138"/>
            <a:ext cx="6414655" cy="4981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7846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5534"/>
            <a:ext cx="10515600" cy="6081429"/>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COLLABORATION DIAGRAM:</a:t>
            </a:r>
            <a:endParaRPr lang="en-IN" sz="2000" dirty="0" smtClean="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In </a:t>
            </a:r>
            <a:r>
              <a:rPr lang="en-IN" sz="2000" dirty="0">
                <a:latin typeface="Times New Roman" panose="02020603050405020304" pitchFamily="18" charset="0"/>
                <a:cs typeface="Times New Roman" panose="02020603050405020304" pitchFamily="18" charset="0"/>
              </a:rPr>
              <a:t>collaboration diagram the method call sequence is indicated by some numbering technique as shown below. The number indicates how the methods are called one after another. We have taken the same order management system to describe the collaboration diagram. The method calls are similar to that of a sequence diagram. But the difference is that the sequence diagram does not describe the object organization whereas the collaboration diagram shows the object organization.</a:t>
            </a:r>
          </a:p>
          <a:p>
            <a:pPr marL="0" indent="0" algn="just">
              <a:lnSpc>
                <a:spcPct val="150000"/>
              </a:lnSpc>
              <a:buNone/>
            </a:pPr>
            <a:endParaRPr lang="en-IN" sz="2000" dirty="0">
              <a:latin typeface="Times New Roman" panose="02020603050405020304" pitchFamily="18" charset="0"/>
              <a:cs typeface="Times New Roman" panose="02020603050405020304" pitchFamily="18"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5301" y="3277589"/>
            <a:ext cx="5789728" cy="27907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21149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51261"/>
            <a:ext cx="10515600" cy="5725701"/>
          </a:xfrm>
        </p:spPr>
        <p:txBody>
          <a:bodyPr>
            <a:normAutofit/>
          </a:bodyPr>
          <a:lstStyle/>
          <a:p>
            <a:pPr marL="0" indent="0" algn="just">
              <a:lnSpc>
                <a:spcPct val="150000"/>
              </a:lnSpc>
              <a:buNone/>
            </a:pPr>
            <a:r>
              <a:rPr lang="en-IN" sz="2000" b="1" dirty="0">
                <a:latin typeface="Times New Roman" panose="02020603050405020304" pitchFamily="18" charset="0"/>
                <a:cs typeface="Times New Roman" panose="02020603050405020304" pitchFamily="18" charset="0"/>
              </a:rPr>
              <a:t>DEPLOYMENT DIAGRAM</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Deployment diagram represents the deployment view of a system. It is related to the component diagram. Because the components are deployed using the </a:t>
            </a:r>
            <a:r>
              <a:rPr lang="en-IN" sz="2000" dirty="0" smtClean="0">
                <a:latin typeface="Times New Roman" panose="02020603050405020304" pitchFamily="18" charset="0"/>
                <a:cs typeface="Times New Roman" panose="02020603050405020304" pitchFamily="18" charset="0"/>
              </a:rPr>
              <a:t>deployment </a:t>
            </a:r>
            <a:r>
              <a:rPr lang="en-IN" sz="2000" dirty="0">
                <a:latin typeface="Times New Roman" panose="02020603050405020304" pitchFamily="18" charset="0"/>
                <a:cs typeface="Times New Roman" panose="02020603050405020304" pitchFamily="18" charset="0"/>
              </a:rPr>
              <a:t>diagrams. A deployment diagram consists of nodes. Nodes are nothing but physical hardware’s used to deploy the application.</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0381" y="3008665"/>
            <a:ext cx="6091237" cy="240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619552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98171" y="811598"/>
            <a:ext cx="8502733" cy="4567924"/>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ACTIVITY </a:t>
            </a:r>
            <a:r>
              <a:rPr lang="en-IN" sz="2000" b="1" dirty="0">
                <a:latin typeface="Times New Roman" panose="02020603050405020304" pitchFamily="18" charset="0"/>
                <a:cs typeface="Times New Roman" panose="02020603050405020304" pitchFamily="18" charset="0"/>
              </a:rPr>
              <a:t>DIAGRAM:</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Activity diagrams are graphical representations of workflows of stepwise activities and actions with support for choice, iteration and concurrency. In the Unified </a:t>
            </a:r>
            <a:r>
              <a:rPr lang="en-IN" sz="2000" dirty="0" smtClean="0">
                <a:latin typeface="Times New Roman" panose="02020603050405020304" pitchFamily="18" charset="0"/>
                <a:cs typeface="Times New Roman" panose="02020603050405020304" pitchFamily="18" charset="0"/>
              </a:rPr>
              <a:t>Modelling </a:t>
            </a:r>
            <a:r>
              <a:rPr lang="en-IN" sz="2000" dirty="0">
                <a:latin typeface="Times New Roman" panose="02020603050405020304" pitchFamily="18" charset="0"/>
                <a:cs typeface="Times New Roman" panose="02020603050405020304" pitchFamily="18" charset="0"/>
              </a:rPr>
              <a:t>Language, activity diagrams can be used to describe the business and operational step-by-step workflows of components in a system. An activity diagram shows the overall flow of control.</a:t>
            </a:r>
          </a:p>
          <a:p>
            <a:endParaRPr lang="en-IN" sz="2000" dirty="0"/>
          </a:p>
        </p:txBody>
      </p:sp>
    </p:spTree>
    <p:extLst>
      <p:ext uri="{BB962C8B-B14F-4D97-AF65-F5344CB8AC3E}">
        <p14:creationId xmlns:p14="http://schemas.microsoft.com/office/powerpoint/2010/main" val="1722202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04655" y="862013"/>
            <a:ext cx="6982690" cy="489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42952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45660"/>
            <a:ext cx="10515600" cy="5931303"/>
          </a:xfrm>
        </p:spPr>
        <p:txBody>
          <a:bodyPr>
            <a:normAutofit/>
          </a:bodyPr>
          <a:lstStyle/>
          <a:p>
            <a:pPr marL="0" indent="0" algn="just">
              <a:lnSpc>
                <a:spcPct val="150000"/>
              </a:lnSpc>
              <a:buNone/>
            </a:pPr>
            <a:r>
              <a:rPr lang="en-IN" sz="2000" b="1" dirty="0" smtClean="0">
                <a:latin typeface="Times New Roman" panose="02020603050405020304" pitchFamily="18" charset="0"/>
                <a:cs typeface="Times New Roman" panose="02020603050405020304" pitchFamily="18" charset="0"/>
              </a:rPr>
              <a:t>COMPONENT DIAGRAM</a:t>
            </a:r>
            <a:r>
              <a:rPr lang="en-IN" sz="2000" dirty="0">
                <a:latin typeface="Times New Roman" panose="02020603050405020304" pitchFamily="18" charset="0"/>
                <a:cs typeface="Times New Roman" panose="02020603050405020304" pitchFamily="18" charset="0"/>
              </a:rPr>
              <a:t>:</a:t>
            </a:r>
            <a:endParaRPr lang="en-IN" sz="2000" dirty="0" smtClean="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smtClean="0">
                <a:latin typeface="Times New Roman" panose="02020603050405020304" pitchFamily="18" charset="0"/>
                <a:cs typeface="Times New Roman" panose="02020603050405020304" pitchFamily="18" charset="0"/>
              </a:rPr>
              <a:t>A</a:t>
            </a:r>
            <a:r>
              <a:rPr lang="en-IN" sz="2000" dirty="0">
                <a:latin typeface="Times New Roman" panose="02020603050405020304" pitchFamily="18" charset="0"/>
                <a:cs typeface="Times New Roman" panose="02020603050405020304" pitchFamily="18" charset="0"/>
              </a:rPr>
              <a:t> component diagram, also known as a UML component diagram, describes the organization and wiring of the physical </a:t>
            </a:r>
            <a:r>
              <a:rPr lang="en-IN" sz="2000" b="1" dirty="0">
                <a:latin typeface="Times New Roman" panose="02020603050405020304" pitchFamily="18" charset="0"/>
                <a:cs typeface="Times New Roman" panose="02020603050405020304" pitchFamily="18" charset="0"/>
              </a:rPr>
              <a:t>c</a:t>
            </a:r>
            <a:r>
              <a:rPr lang="en-IN" sz="2000" dirty="0">
                <a:latin typeface="Times New Roman" panose="02020603050405020304" pitchFamily="18" charset="0"/>
                <a:cs typeface="Times New Roman" panose="02020603050405020304" pitchFamily="18" charset="0"/>
              </a:rPr>
              <a:t>omponents in a system. Component diagrams are often drawn to help model implementation details and double-check that every aspect of the system's required functions is covered by planned development.</a:t>
            </a:r>
          </a:p>
          <a:p>
            <a:pPr marL="0" indent="0">
              <a:buNone/>
            </a:pPr>
            <a:endParaRPr lang="en-IN" sz="200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37709" y="3474026"/>
            <a:ext cx="4349029" cy="16105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87942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3909" y="26134"/>
            <a:ext cx="4090060" cy="710136"/>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ARCHITECTURE</a:t>
            </a:r>
            <a:endParaRPr lang="en-IN" sz="2400" b="1" dirty="0">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2428789" y="885763"/>
            <a:ext cx="7060300" cy="5293128"/>
          </a:xfrm>
          <a:prstGeom prst="rect">
            <a:avLst/>
          </a:prstGeom>
        </p:spPr>
      </p:pic>
    </p:spTree>
    <p:extLst>
      <p:ext uri="{BB962C8B-B14F-4D97-AF65-F5344CB8AC3E}">
        <p14:creationId xmlns:p14="http://schemas.microsoft.com/office/powerpoint/2010/main" val="624055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7314" y="95535"/>
            <a:ext cx="2019868" cy="736979"/>
          </a:xfrm>
        </p:spPr>
        <p:txBody>
          <a:bodyPr>
            <a:normAutofit/>
          </a:bodyPr>
          <a:lstStyle/>
          <a:p>
            <a:pPr algn="ctr"/>
            <a:r>
              <a:rPr lang="en-US" sz="2400" b="1" dirty="0" smtClean="0">
                <a:latin typeface="Times New Roman" panose="02020603050405020304" pitchFamily="18" charset="0"/>
                <a:cs typeface="Times New Roman" panose="02020603050405020304" pitchFamily="18" charset="0"/>
              </a:rPr>
              <a:t>ABSTRACT</a:t>
            </a:r>
            <a:endParaRPr lang="en-US" sz="2400" dirty="0">
              <a:latin typeface="Times New Roman" panose="02020603050405020304" pitchFamily="18" charset="0"/>
              <a:cs typeface="Times New Roman" panose="02020603050405020304" pitchFamily="18" charset="0"/>
            </a:endParaRPr>
          </a:p>
        </p:txBody>
      </p:sp>
      <p:sp>
        <p:nvSpPr>
          <p:cNvPr id="4" name="Rectangle 3"/>
          <p:cNvSpPr/>
          <p:nvPr/>
        </p:nvSpPr>
        <p:spPr>
          <a:xfrm>
            <a:off x="1246909" y="630633"/>
            <a:ext cx="9785267" cy="5632311"/>
          </a:xfrm>
          <a:prstGeom prst="rect">
            <a:avLst/>
          </a:prstGeom>
        </p:spPr>
        <p:txBody>
          <a:bodyPr wrap="square">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Agriculture is the spinal cord of the human society because it is an essential need of every organism that exists in this planet. Paddy cultivation is very significant so far as humans are concerned, especially in the Asian </a:t>
            </a:r>
            <a:r>
              <a:rPr lang="en-US" sz="2000" dirty="0" smtClean="0">
                <a:latin typeface="Times New Roman" panose="02020603050405020304" pitchFamily="18" charset="0"/>
                <a:cs typeface="Times New Roman" panose="02020603050405020304" pitchFamily="18" charset="0"/>
              </a:rPr>
              <a:t>subcontinent. </a:t>
            </a:r>
            <a:r>
              <a:rPr lang="en-US" sz="2000" dirty="0">
                <a:latin typeface="Times New Roman" panose="02020603050405020304" pitchFamily="18" charset="0"/>
                <a:cs typeface="Times New Roman" panose="02020603050405020304" pitchFamily="18" charset="0"/>
              </a:rPr>
              <a:t>Since the entry of the IT industry, there has been some improvement in the productivity in the agriculture. It has done a lot of work in the healthcare of the agriculture. Deep learning </a:t>
            </a:r>
            <a:r>
              <a:rPr lang="en-US" sz="2000" dirty="0" smtClean="0">
                <a:latin typeface="Times New Roman" panose="02020603050405020304" pitchFamily="18" charset="0"/>
                <a:cs typeface="Times New Roman" panose="02020603050405020304" pitchFamily="18" charset="0"/>
              </a:rPr>
              <a:t>has </a:t>
            </a:r>
            <a:r>
              <a:rPr lang="en-US" sz="2000" dirty="0">
                <a:latin typeface="Times New Roman" panose="02020603050405020304" pitchFamily="18" charset="0"/>
                <a:cs typeface="Times New Roman" panose="02020603050405020304" pitchFamily="18" charset="0"/>
              </a:rPr>
              <a:t>helped a lot to improve the productivity of in the agriculture field. </a:t>
            </a:r>
            <a:endParaRPr lang="en-US" sz="2000" dirty="0" smtClean="0">
              <a:latin typeface="Times New Roman" panose="02020603050405020304" pitchFamily="18" charset="0"/>
              <a:cs typeface="Times New Roman" panose="02020603050405020304" pitchFamily="18" charset="0"/>
            </a:endParaRPr>
          </a:p>
          <a:p>
            <a:pPr algn="just">
              <a:lnSpc>
                <a:spcPct val="150000"/>
              </a:lnSpc>
            </a:pPr>
            <a:r>
              <a:rPr lang="en-US" sz="2000" dirty="0" smtClean="0">
                <a:latin typeface="Times New Roman" panose="02020603050405020304" pitchFamily="18" charset="0"/>
                <a:cs typeface="Times New Roman" panose="02020603050405020304" pitchFamily="18" charset="0"/>
              </a:rPr>
              <a:t>In </a:t>
            </a:r>
            <a:r>
              <a:rPr lang="en-US" sz="2000" dirty="0">
                <a:latin typeface="Times New Roman" panose="02020603050405020304" pitchFamily="18" charset="0"/>
                <a:cs typeface="Times New Roman" panose="02020603050405020304" pitchFamily="18" charset="0"/>
              </a:rPr>
              <a:t>the recent past, due to excessive use of </a:t>
            </a:r>
            <a:r>
              <a:rPr lang="en-US" sz="2000" dirty="0" smtClean="0">
                <a:latin typeface="Times New Roman" panose="02020603050405020304" pitchFamily="18" charset="0"/>
                <a:cs typeface="Times New Roman" panose="02020603050405020304" pitchFamily="18" charset="0"/>
              </a:rPr>
              <a:t>man made </a:t>
            </a:r>
            <a:r>
              <a:rPr lang="en-US" sz="2000" dirty="0">
                <a:latin typeface="Times New Roman" panose="02020603050405020304" pitchFamily="18" charset="0"/>
                <a:cs typeface="Times New Roman" panose="02020603050405020304" pitchFamily="18" charset="0"/>
              </a:rPr>
              <a:t>chemicals and pesticides, the diseases in plants have increased in a higher rate. </a:t>
            </a:r>
            <a:r>
              <a:rPr lang="en-US" sz="2000" dirty="0">
                <a:latin typeface="Times New Roman" panose="02020603050405020304" pitchFamily="18" charset="0"/>
                <a:cs typeface="Times New Roman" panose="02020603050405020304" pitchFamily="18" charset="0"/>
              </a:rPr>
              <a:t>These diseases in agricultural plants cannot be ignored as it can be dangerous in later stages. Also due to lack of technical knowledge, sometimes it becomes difficult to detect these diseases. So, this </a:t>
            </a:r>
            <a:r>
              <a:rPr lang="en-US" sz="2000" dirty="0" smtClean="0">
                <a:latin typeface="Times New Roman" panose="02020603050405020304" pitchFamily="18" charset="0"/>
                <a:cs typeface="Times New Roman" panose="02020603050405020304" pitchFamily="18" charset="0"/>
              </a:rPr>
              <a:t>project presents </a:t>
            </a:r>
            <a:r>
              <a:rPr lang="en-US" sz="2000" dirty="0">
                <a:latin typeface="Times New Roman" panose="02020603050405020304" pitchFamily="18" charset="0"/>
                <a:cs typeface="Times New Roman" panose="02020603050405020304" pitchFamily="18" charset="0"/>
              </a:rPr>
              <a:t>a model for detecting the disease present in the paddy plant. The model uses transfer learning approach which is a paradigm of solving deep learning problems in an efficient manner.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16617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431" y="289365"/>
            <a:ext cx="2902527" cy="470656"/>
          </a:xfrm>
        </p:spPr>
        <p:txBody>
          <a:bodyPr/>
          <a:lstStyle/>
          <a:p>
            <a:pPr algn="ctr"/>
            <a:r>
              <a:rPr lang="en-IN" sz="2400" b="1" dirty="0" smtClean="0">
                <a:latin typeface="Times New Roman" panose="02020603050405020304" pitchFamily="18" charset="0"/>
                <a:cs typeface="Times New Roman" panose="02020603050405020304" pitchFamily="18" charset="0"/>
              </a:rPr>
              <a:t>RESULTS</a:t>
            </a: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916357" y="921061"/>
            <a:ext cx="1730749" cy="527730"/>
          </a:xfrm>
        </p:spPr>
        <p:txBody>
          <a:bodyPr>
            <a:normAutofit/>
          </a:bodyPr>
          <a:lstStyle/>
          <a:p>
            <a:r>
              <a:rPr lang="en-IN" sz="2000" dirty="0" smtClean="0">
                <a:latin typeface="Times New Roman" panose="02020603050405020304" pitchFamily="18" charset="0"/>
                <a:cs typeface="Times New Roman" panose="02020603050405020304" pitchFamily="18" charset="0"/>
              </a:rPr>
              <a:t>Home </a:t>
            </a:r>
            <a:r>
              <a:rPr lang="en-IN" sz="2000" dirty="0" smtClean="0">
                <a:latin typeface="Times New Roman" panose="02020603050405020304" pitchFamily="18" charset="0"/>
                <a:cs typeface="Times New Roman" panose="02020603050405020304" pitchFamily="18" charset="0"/>
              </a:rPr>
              <a:t>page:</a:t>
            </a:r>
          </a:p>
          <a:p>
            <a:endParaRPr lang="en-IN" sz="2000" dirty="0">
              <a:latin typeface="Times New Roman" panose="02020603050405020304" pitchFamily="18" charset="0"/>
              <a:cs typeface="Times New Roman" panose="02020603050405020304" pitchFamily="18" charset="0"/>
            </a:endParaRPr>
          </a:p>
        </p:txBody>
      </p:sp>
      <p:pic>
        <p:nvPicPr>
          <p:cNvPr id="6" name="Picture 5"/>
          <p:cNvPicPr/>
          <p:nvPr/>
        </p:nvPicPr>
        <p:blipFill>
          <a:blip r:embed="rId2"/>
          <a:stretch>
            <a:fillRect/>
          </a:stretch>
        </p:blipFill>
        <p:spPr>
          <a:xfrm>
            <a:off x="1916357" y="1682674"/>
            <a:ext cx="8679977" cy="4351664"/>
          </a:xfrm>
          <a:prstGeom prst="rect">
            <a:avLst/>
          </a:prstGeom>
        </p:spPr>
      </p:pic>
    </p:spTree>
    <p:extLst>
      <p:ext uri="{BB962C8B-B14F-4D97-AF65-F5344CB8AC3E}">
        <p14:creationId xmlns:p14="http://schemas.microsoft.com/office/powerpoint/2010/main" val="37277050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29018" y="968991"/>
            <a:ext cx="10515600" cy="5235268"/>
          </a:xfrm>
        </p:spPr>
        <p:txBody>
          <a:bodyPr>
            <a:normAutofit/>
          </a:bodyPr>
          <a:lstStyle/>
          <a:p>
            <a:r>
              <a:rPr lang="en-IN" sz="2000" dirty="0" smtClean="0">
                <a:latin typeface="Times New Roman" panose="02020603050405020304" pitchFamily="18" charset="0"/>
                <a:cs typeface="Times New Roman" panose="02020603050405020304" pitchFamily="18" charset="0"/>
              </a:rPr>
              <a:t>User Login Page</a:t>
            </a:r>
            <a:r>
              <a:rPr lang="en-IN" sz="2000" dirty="0" smtClean="0"/>
              <a:t>:</a:t>
            </a:r>
            <a:endParaRPr lang="en-IN" sz="2000" dirty="0"/>
          </a:p>
        </p:txBody>
      </p:sp>
      <p:pic>
        <p:nvPicPr>
          <p:cNvPr id="4" name="Picture 3"/>
          <p:cNvPicPr/>
          <p:nvPr/>
        </p:nvPicPr>
        <p:blipFill>
          <a:blip r:embed="rId2"/>
          <a:stretch>
            <a:fillRect/>
          </a:stretch>
        </p:blipFill>
        <p:spPr>
          <a:xfrm>
            <a:off x="1738406" y="1775633"/>
            <a:ext cx="7828991" cy="3843522"/>
          </a:xfrm>
          <a:prstGeom prst="rect">
            <a:avLst/>
          </a:prstGeom>
        </p:spPr>
      </p:pic>
    </p:spTree>
    <p:extLst>
      <p:ext uri="{BB962C8B-B14F-4D97-AF65-F5344CB8AC3E}">
        <p14:creationId xmlns:p14="http://schemas.microsoft.com/office/powerpoint/2010/main" val="36372365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78823" y="465087"/>
            <a:ext cx="10515600" cy="5521870"/>
          </a:xfrm>
        </p:spPr>
        <p:txBody>
          <a:bodyPr>
            <a:normAutofit/>
          </a:bodyPr>
          <a:lstStyle/>
          <a:p>
            <a:r>
              <a:rPr lang="en-IN" sz="2000" dirty="0" smtClean="0">
                <a:latin typeface="Times New Roman" pitchFamily="18" charset="0"/>
                <a:cs typeface="Times New Roman" pitchFamily="18" charset="0"/>
              </a:rPr>
              <a:t>User Registration Page:</a:t>
            </a:r>
            <a:endParaRPr lang="en-IN" sz="2000" dirty="0">
              <a:latin typeface="Times New Roman" pitchFamily="18" charset="0"/>
              <a:cs typeface="Times New Roman" pitchFamily="18" charset="0"/>
            </a:endParaRPr>
          </a:p>
        </p:txBody>
      </p:sp>
      <p:pic>
        <p:nvPicPr>
          <p:cNvPr id="5" name="Picture 4"/>
          <p:cNvPicPr/>
          <p:nvPr/>
        </p:nvPicPr>
        <p:blipFill>
          <a:blip r:embed="rId2"/>
          <a:stretch>
            <a:fillRect/>
          </a:stretch>
        </p:blipFill>
        <p:spPr>
          <a:xfrm>
            <a:off x="2012945" y="1186819"/>
            <a:ext cx="8047356" cy="4078406"/>
          </a:xfrm>
          <a:prstGeom prst="rect">
            <a:avLst/>
          </a:prstGeom>
        </p:spPr>
      </p:pic>
    </p:spTree>
    <p:extLst>
      <p:ext uri="{BB962C8B-B14F-4D97-AF65-F5344CB8AC3E}">
        <p14:creationId xmlns:p14="http://schemas.microsoft.com/office/powerpoint/2010/main" val="31329672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368490"/>
            <a:ext cx="10515600" cy="5808473"/>
          </a:xfrm>
        </p:spPr>
        <p:txBody>
          <a:bodyPr/>
          <a:lstStyle/>
          <a:p>
            <a:r>
              <a:rPr lang="en-IN" sz="2000" dirty="0" smtClean="0">
                <a:latin typeface="Times New Roman" panose="02020603050405020304" pitchFamily="18" charset="0"/>
                <a:cs typeface="Times New Roman" panose="02020603050405020304" pitchFamily="18" charset="0"/>
              </a:rPr>
              <a:t>ABOUT THE PROJECT:</a:t>
            </a:r>
          </a:p>
          <a:p>
            <a:endParaRPr lang="en-IN" dirty="0"/>
          </a:p>
        </p:txBody>
      </p:sp>
      <p:pic>
        <p:nvPicPr>
          <p:cNvPr id="4" name="Picture 3"/>
          <p:cNvPicPr/>
          <p:nvPr/>
        </p:nvPicPr>
        <p:blipFill>
          <a:blip r:embed="rId2"/>
          <a:stretch>
            <a:fillRect/>
          </a:stretch>
        </p:blipFill>
        <p:spPr>
          <a:xfrm>
            <a:off x="2135963" y="1605622"/>
            <a:ext cx="7419558" cy="3895844"/>
          </a:xfrm>
          <a:prstGeom prst="rect">
            <a:avLst/>
          </a:prstGeom>
        </p:spPr>
      </p:pic>
    </p:spTree>
    <p:extLst>
      <p:ext uri="{BB962C8B-B14F-4D97-AF65-F5344CB8AC3E}">
        <p14:creationId xmlns:p14="http://schemas.microsoft.com/office/powerpoint/2010/main" val="40456583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259307"/>
            <a:ext cx="10515600" cy="5917656"/>
          </a:xfrm>
        </p:spPr>
        <p:txBody>
          <a:bodyPr/>
          <a:lstStyle/>
          <a:p>
            <a:r>
              <a:rPr lang="en-IN" sz="2000" dirty="0" smtClean="0">
                <a:latin typeface="Times New Roman" pitchFamily="18" charset="0"/>
                <a:cs typeface="Times New Roman" pitchFamily="18" charset="0"/>
              </a:rPr>
              <a:t>User Home Page:</a:t>
            </a:r>
          </a:p>
          <a:p>
            <a:endParaRPr lang="en-IN" dirty="0"/>
          </a:p>
        </p:txBody>
      </p:sp>
      <p:pic>
        <p:nvPicPr>
          <p:cNvPr id="5" name="Picture 4"/>
          <p:cNvPicPr/>
          <p:nvPr/>
        </p:nvPicPr>
        <p:blipFill>
          <a:blip r:embed="rId2"/>
          <a:stretch>
            <a:fillRect/>
          </a:stretch>
        </p:blipFill>
        <p:spPr>
          <a:xfrm>
            <a:off x="2280771" y="1309061"/>
            <a:ext cx="7310376" cy="3818147"/>
          </a:xfrm>
          <a:prstGeom prst="rect">
            <a:avLst/>
          </a:prstGeom>
        </p:spPr>
      </p:pic>
    </p:spTree>
    <p:extLst>
      <p:ext uri="{BB962C8B-B14F-4D97-AF65-F5344CB8AC3E}">
        <p14:creationId xmlns:p14="http://schemas.microsoft.com/office/powerpoint/2010/main" val="21012086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518615"/>
            <a:ext cx="10515600" cy="6073253"/>
          </a:xfrm>
        </p:spPr>
        <p:txBody>
          <a:bodyPr/>
          <a:lstStyle/>
          <a:p>
            <a:pPr marL="0" lvl="0" indent="0" fontAlgn="base">
              <a:lnSpc>
                <a:spcPct val="100000"/>
              </a:lnSpc>
              <a:spcBef>
                <a:spcPct val="0"/>
              </a:spcBef>
              <a:spcAft>
                <a:spcPct val="0"/>
              </a:spcAft>
              <a:buNone/>
            </a:pPr>
            <a:r>
              <a:rPr lang="en-US" sz="2000" dirty="0">
                <a:latin typeface="Times New Roman" pitchFamily="18" charset="0"/>
                <a:ea typeface="Calibri" pitchFamily="34" charset="0"/>
                <a:cs typeface="Times New Roman" pitchFamily="18" charset="0"/>
              </a:rPr>
              <a:t>System predicted disease is </a:t>
            </a:r>
            <a:r>
              <a:rPr lang="en-US" sz="2000" dirty="0" smtClean="0">
                <a:latin typeface="Times New Roman" pitchFamily="18" charset="0"/>
                <a:ea typeface="Calibri" pitchFamily="34" charset="0"/>
                <a:cs typeface="Times New Roman" pitchFamily="18" charset="0"/>
              </a:rPr>
              <a:t>Brown </a:t>
            </a:r>
            <a:r>
              <a:rPr lang="en-US" sz="2000" dirty="0" smtClean="0">
                <a:latin typeface="Times New Roman" pitchFamily="18" charset="0"/>
                <a:ea typeface="Calibri" pitchFamily="34" charset="0"/>
                <a:cs typeface="Times New Roman" pitchFamily="18" charset="0"/>
              </a:rPr>
              <a:t>Spot</a:t>
            </a:r>
            <a:r>
              <a:rPr lang="en-US" sz="2000" dirty="0">
                <a:latin typeface="Times New Roman" pitchFamily="18" charset="0"/>
                <a:ea typeface="Calibri" pitchFamily="34" charset="0"/>
                <a:cs typeface="Times New Roman" pitchFamily="18" charset="0"/>
              </a:rPr>
              <a:t>:</a:t>
            </a:r>
            <a:endParaRPr lang="en-US" sz="2000" dirty="0">
              <a:latin typeface="Times New Roman" pitchFamily="18" charset="0"/>
              <a:cs typeface="Times New Roman" pitchFamily="18" charset="0"/>
            </a:endParaRPr>
          </a:p>
          <a:p>
            <a:endParaRPr lang="en-IN" dirty="0"/>
          </a:p>
        </p:txBody>
      </p:sp>
      <p:sp>
        <p:nvSpPr>
          <p:cNvPr id="5" name="Rectangle 3"/>
          <p:cNvSpPr>
            <a:spLocks noChangeArrowheads="1"/>
          </p:cNvSpPr>
          <p:nvPr/>
        </p:nvSpPr>
        <p:spPr bwMode="auto">
          <a:xfrm>
            <a:off x="0" y="33623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6" name="Picture 5"/>
          <p:cNvPicPr/>
          <p:nvPr/>
        </p:nvPicPr>
        <p:blipFill>
          <a:blip r:embed="rId2"/>
          <a:stretch>
            <a:fillRect/>
          </a:stretch>
        </p:blipFill>
        <p:spPr>
          <a:xfrm>
            <a:off x="2466346" y="1477836"/>
            <a:ext cx="7801695" cy="3768977"/>
          </a:xfrm>
          <a:prstGeom prst="rect">
            <a:avLst/>
          </a:prstGeom>
        </p:spPr>
      </p:pic>
    </p:spTree>
    <p:extLst>
      <p:ext uri="{BB962C8B-B14F-4D97-AF65-F5344CB8AC3E}">
        <p14:creationId xmlns:p14="http://schemas.microsoft.com/office/powerpoint/2010/main" val="39400502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18866"/>
            <a:ext cx="10515600" cy="5358097"/>
          </a:xfrm>
        </p:spPr>
        <p:txBody>
          <a:bodyPr>
            <a:normAutofit/>
          </a:bodyPr>
          <a:lstStyle/>
          <a:p>
            <a:r>
              <a:rPr lang="en-IN" sz="2000" dirty="0">
                <a:latin typeface="Times New Roman" pitchFamily="18" charset="0"/>
                <a:cs typeface="Times New Roman" pitchFamily="18" charset="0"/>
              </a:rPr>
              <a:t>System predicted disease is Healthy:</a:t>
            </a:r>
            <a:endParaRPr lang="en-US" sz="2000" dirty="0">
              <a:latin typeface="Times New Roman" pitchFamily="18" charset="0"/>
              <a:cs typeface="Times New Roman" pitchFamily="18" charset="0"/>
            </a:endParaRPr>
          </a:p>
          <a:p>
            <a:endParaRPr lang="en-US" sz="2400" dirty="0"/>
          </a:p>
          <a:p>
            <a:endParaRPr lang="en-IN" sz="2400" dirty="0">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1830927" y="1620181"/>
            <a:ext cx="7665218" cy="3924177"/>
          </a:xfrm>
          <a:prstGeom prst="rect">
            <a:avLst/>
          </a:prstGeom>
        </p:spPr>
      </p:pic>
    </p:spTree>
    <p:extLst>
      <p:ext uri="{BB962C8B-B14F-4D97-AF65-F5344CB8AC3E}">
        <p14:creationId xmlns:p14="http://schemas.microsoft.com/office/powerpoint/2010/main" val="10193517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68740"/>
            <a:ext cx="10515600" cy="5508223"/>
          </a:xfrm>
        </p:spPr>
        <p:txBody>
          <a:bodyPr>
            <a:normAutofit/>
          </a:bodyPr>
          <a:lstStyle/>
          <a:p>
            <a:r>
              <a:rPr lang="en-IN" sz="2000" dirty="0">
                <a:latin typeface="Times New Roman" pitchFamily="18" charset="0"/>
                <a:cs typeface="Times New Roman" pitchFamily="18" charset="0"/>
              </a:rPr>
              <a:t>System predicted disease is </a:t>
            </a:r>
            <a:r>
              <a:rPr lang="en-IN" sz="2000" dirty="0" smtClean="0">
                <a:latin typeface="Times New Roman" pitchFamily="18" charset="0"/>
                <a:cs typeface="Times New Roman" pitchFamily="18" charset="0"/>
              </a:rPr>
              <a:t>Leaf Blast</a:t>
            </a:r>
            <a:r>
              <a:rPr lang="en-IN" sz="2000"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endParaRPr lang="en-IN" sz="2400" dirty="0">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2310902" y="1467103"/>
            <a:ext cx="7992764" cy="3911496"/>
          </a:xfrm>
          <a:prstGeom prst="rect">
            <a:avLst/>
          </a:prstGeom>
        </p:spPr>
      </p:pic>
    </p:spTree>
    <p:extLst>
      <p:ext uri="{BB962C8B-B14F-4D97-AF65-F5344CB8AC3E}">
        <p14:creationId xmlns:p14="http://schemas.microsoft.com/office/powerpoint/2010/main" val="8086186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838200" y="873457"/>
            <a:ext cx="10515600" cy="5303506"/>
          </a:xfrm>
        </p:spPr>
        <p:txBody>
          <a:bodyPr/>
          <a:lstStyle/>
          <a:p>
            <a:r>
              <a:rPr lang="en-IN" sz="2000" dirty="0">
                <a:latin typeface="Times New Roman" pitchFamily="18" charset="0"/>
                <a:cs typeface="Times New Roman" pitchFamily="18" charset="0"/>
              </a:rPr>
              <a:t>System predicted disease is </a:t>
            </a:r>
            <a:r>
              <a:rPr lang="en-IN" sz="2000" dirty="0" err="1">
                <a:latin typeface="Times New Roman" pitchFamily="18" charset="0"/>
                <a:cs typeface="Times New Roman" pitchFamily="18" charset="0"/>
              </a:rPr>
              <a:t>LeafBlight</a:t>
            </a:r>
            <a:r>
              <a:rPr lang="en-IN" sz="2000" dirty="0">
                <a:latin typeface="Times New Roman" pitchFamily="18" charset="0"/>
                <a:cs typeface="Times New Roman" pitchFamily="18" charset="0"/>
              </a:rPr>
              <a:t>:</a:t>
            </a:r>
            <a:endParaRPr lang="en-US" sz="2000" dirty="0">
              <a:latin typeface="Times New Roman" pitchFamily="18" charset="0"/>
              <a:cs typeface="Times New Roman" pitchFamily="18" charset="0"/>
            </a:endParaRPr>
          </a:p>
          <a:p>
            <a:endParaRPr lang="en-IN" dirty="0"/>
          </a:p>
        </p:txBody>
      </p:sp>
      <p:pic>
        <p:nvPicPr>
          <p:cNvPr id="6" name="Picture 5"/>
          <p:cNvPicPr/>
          <p:nvPr/>
        </p:nvPicPr>
        <p:blipFill>
          <a:blip r:embed="rId2"/>
          <a:stretch>
            <a:fillRect/>
          </a:stretch>
        </p:blipFill>
        <p:spPr>
          <a:xfrm>
            <a:off x="2372583" y="1562488"/>
            <a:ext cx="7883582" cy="3925443"/>
          </a:xfrm>
          <a:prstGeom prst="rect">
            <a:avLst/>
          </a:prstGeom>
        </p:spPr>
      </p:pic>
    </p:spTree>
    <p:extLst>
      <p:ext uri="{BB962C8B-B14F-4D97-AF65-F5344CB8AC3E}">
        <p14:creationId xmlns:p14="http://schemas.microsoft.com/office/powerpoint/2010/main" val="28118131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4885818" y="245857"/>
            <a:ext cx="2180002" cy="728480"/>
          </a:xfrm>
        </p:spPr>
        <p:txBody>
          <a:bodyPr>
            <a:normAutofit/>
          </a:bodyPr>
          <a:lstStyle/>
          <a:p>
            <a:pPr algn="ctr"/>
            <a:r>
              <a:rPr lang="en-US" sz="2000" b="1" dirty="0" smtClean="0">
                <a:latin typeface="Times New Roman" panose="02020603050405020304" pitchFamily="18" charset="0"/>
                <a:cs typeface="Times New Roman" panose="02020603050405020304" pitchFamily="18" charset="0"/>
              </a:rPr>
              <a:t>CONCLUSION</a:t>
            </a:r>
            <a:endParaRPr lang="en-US" sz="2000" b="1" dirty="0">
              <a:latin typeface="Times New Roman" panose="02020603050405020304" pitchFamily="18" charset="0"/>
              <a:cs typeface="Times New Roman" panose="02020603050405020304" pitchFamily="18" charset="0"/>
            </a:endParaRPr>
          </a:p>
        </p:txBody>
      </p:sp>
      <p:sp>
        <p:nvSpPr>
          <p:cNvPr id="7" name="Content Placeholder 2"/>
          <p:cNvSpPr>
            <a:spLocks noGrp="1"/>
          </p:cNvSpPr>
          <p:nvPr>
            <p:ph idx="1"/>
          </p:nvPr>
        </p:nvSpPr>
        <p:spPr>
          <a:xfrm>
            <a:off x="1570073" y="1082072"/>
            <a:ext cx="8811492" cy="4885899"/>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Cultivation plays a vital role in the lives of people. It provides means of employment to human beings as well as provides food to humans and animals. As agriculture is important for humans and animals to survive, so it must be protected and preserved. Lack of technical skills and knowledge in the agriculture domain may cause severe issues related to plant’s health. </a:t>
            </a:r>
            <a:endParaRPr lang="en-US" sz="2000" dirty="0" smtClean="0">
              <a:latin typeface="Times New Roman" panose="02020603050405020304" pitchFamily="18" charset="0"/>
              <a:cs typeface="Times New Roman" panose="02020603050405020304" pitchFamily="18" charset="0"/>
            </a:endParaRPr>
          </a:p>
          <a:p>
            <a:pPr marL="0" indent="0" algn="just">
              <a:lnSpc>
                <a:spcPct val="150000"/>
              </a:lnSpc>
              <a:buNone/>
            </a:pPr>
            <a:r>
              <a:rPr lang="en-US" sz="2000" dirty="0" smtClean="0">
                <a:latin typeface="Times New Roman" panose="02020603050405020304" pitchFamily="18" charset="0"/>
                <a:cs typeface="Times New Roman" panose="02020603050405020304" pitchFamily="18" charset="0"/>
              </a:rPr>
              <a:t>Huge </a:t>
            </a:r>
            <a:r>
              <a:rPr lang="en-US" sz="2000" dirty="0">
                <a:latin typeface="Times New Roman" panose="02020603050405020304" pitchFamily="18" charset="0"/>
                <a:cs typeface="Times New Roman" panose="02020603050405020304" pitchFamily="18" charset="0"/>
              </a:rPr>
              <a:t>involvement of IT industry in the field of agriculture in the last few years has changed the process of detection and diagnosis of various fatal diseases. This model uses transfer learning which is a technique for solving complex image processing problems in an efficient and elegant manner. </a:t>
            </a:r>
            <a:endParaRPr lang="en-IN" sz="2000" dirty="0">
              <a:latin typeface="Times New Roman" panose="02020603050405020304" pitchFamily="18" charset="0"/>
              <a:cs typeface="Times New Roman" panose="02020603050405020304" pitchFamily="18" charset="0"/>
            </a:endParaRPr>
          </a:p>
          <a:p>
            <a:pPr algn="just">
              <a:lnSpc>
                <a:spcPct val="150000"/>
              </a:lnSpc>
            </a:pP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371620783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2734" y="382138"/>
            <a:ext cx="3466532" cy="508512"/>
          </a:xfrm>
        </p:spPr>
        <p:txBody>
          <a:bodyPr>
            <a:noAutofit/>
          </a:bodyPr>
          <a:lstStyle/>
          <a:p>
            <a:pPr algn="ctr"/>
            <a:r>
              <a:rPr lang="en-IN" sz="2400" b="1" dirty="0" smtClean="0">
                <a:latin typeface="Times New Roman" panose="02020603050405020304" pitchFamily="18" charset="0"/>
                <a:cs typeface="Times New Roman" panose="02020603050405020304" pitchFamily="18" charset="0"/>
              </a:rPr>
              <a:t>INTRODUCTION</a:t>
            </a: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58784" y="1061867"/>
            <a:ext cx="9535886" cy="5356746"/>
          </a:xfrm>
        </p:spPr>
        <p:txBody>
          <a:bodyPr>
            <a:normAutofit/>
          </a:bodyPr>
          <a:lstStyle/>
          <a:p>
            <a:pPr algn="just">
              <a:lnSpc>
                <a:spcPct val="150000"/>
              </a:lnSpc>
            </a:pPr>
            <a:r>
              <a:rPr lang="en-US" sz="2000" dirty="0">
                <a:latin typeface="Times New Roman" panose="02020603050405020304" pitchFamily="18" charset="0"/>
                <a:cs typeface="Times New Roman" panose="02020603050405020304" pitchFamily="18" charset="0"/>
              </a:rPr>
              <a:t>The agriculture sector is very significant for incomes of various classes throughout the world.</a:t>
            </a:r>
            <a:endParaRPr lang="en-IN" sz="2000" dirty="0">
              <a:latin typeface="Times New Roman" panose="02020603050405020304" pitchFamily="18" charset="0"/>
              <a:cs typeface="Times New Roman" panose="02020603050405020304" pitchFamily="18" charset="0"/>
            </a:endParaRPr>
          </a:p>
          <a:p>
            <a:pPr algn="just">
              <a:lnSpc>
                <a:spcPct val="150000"/>
              </a:lnSpc>
            </a:pPr>
            <a:r>
              <a:rPr lang="en-US" sz="2000" dirty="0" smtClean="0">
                <a:latin typeface="Times New Roman" panose="02020603050405020304" pitchFamily="18" charset="0"/>
                <a:cs typeface="Times New Roman" panose="02020603050405020304" pitchFamily="18" charset="0"/>
              </a:rPr>
              <a:t>But </a:t>
            </a:r>
            <a:r>
              <a:rPr lang="en-US" sz="2000" dirty="0">
                <a:latin typeface="Times New Roman" panose="02020603050405020304" pitchFamily="18" charset="0"/>
                <a:cs typeface="Times New Roman" panose="02020603050405020304" pitchFamily="18" charset="0"/>
              </a:rPr>
              <a:t>there are major risks in agricultural growth, poverty reduction and food security. Frequent climatic changes and other weather factors may lead to severe reduction in yield of the crops. Climate change not only declines the growth in agriculture but also snatches the job opportunity of many farmers. </a:t>
            </a:r>
            <a:endParaRPr lang="en-US" sz="2000" dirty="0" smtClean="0">
              <a:latin typeface="Times New Roman" panose="02020603050405020304" pitchFamily="18" charset="0"/>
              <a:cs typeface="Times New Roman" panose="02020603050405020304" pitchFamily="18" charset="0"/>
            </a:endParaRPr>
          </a:p>
          <a:p>
            <a:pPr algn="just">
              <a:lnSpc>
                <a:spcPct val="150000"/>
              </a:lnSpc>
            </a:pPr>
            <a:r>
              <a:rPr lang="en-US" sz="2000" dirty="0" smtClean="0">
                <a:latin typeface="Times New Roman" panose="02020603050405020304" pitchFamily="18" charset="0"/>
                <a:cs typeface="Times New Roman" panose="02020603050405020304" pitchFamily="18" charset="0"/>
              </a:rPr>
              <a:t>Another </a:t>
            </a:r>
            <a:r>
              <a:rPr lang="en-US" sz="2000" dirty="0">
                <a:latin typeface="Times New Roman" panose="02020603050405020304" pitchFamily="18" charset="0"/>
                <a:cs typeface="Times New Roman" panose="02020603050405020304" pitchFamily="18" charset="0"/>
              </a:rPr>
              <a:t>factor that plays a major role in destruction of agriculture is human error like adding excessive pesticides and insecticide that not only destroys a crop but also harms the biodiversity.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526118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985870" y="115741"/>
            <a:ext cx="3133299" cy="644280"/>
          </a:xfrm>
        </p:spPr>
        <p:txBody>
          <a:bodyPr>
            <a:noAutofit/>
          </a:bodyPr>
          <a:lstStyle/>
          <a:p>
            <a:pPr algn="ctr"/>
            <a:r>
              <a:rPr lang="en-US" sz="2400" b="1" dirty="0" smtClean="0">
                <a:latin typeface="Times New Roman" panose="02020603050405020304" pitchFamily="18" charset="0"/>
                <a:cs typeface="Times New Roman" panose="02020603050405020304" pitchFamily="18" charset="0"/>
              </a:rPr>
              <a:t>REFERENCES</a:t>
            </a:r>
            <a:r>
              <a:rPr lang="en-US" sz="2400" b="1" dirty="0" smtClean="0">
                <a:latin typeface="Times New Roman" panose="02020603050405020304" pitchFamily="18" charset="0"/>
                <a:cs typeface="Times New Roman" panose="02020603050405020304" pitchFamily="18" charset="0"/>
              </a:rPr>
              <a:t>:</a:t>
            </a:r>
            <a:endParaRPr lang="en-US" sz="2400" b="1" dirty="0">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914400" y="1059330"/>
            <a:ext cx="10248405" cy="4818955"/>
          </a:xfrm>
        </p:spPr>
        <p:txBody>
          <a:bodyPr>
            <a:noAutofit/>
          </a:bodyPr>
          <a:lstStyle/>
          <a:p>
            <a:pPr algn="just">
              <a:lnSpc>
                <a:spcPct val="150000"/>
              </a:lnSpc>
            </a:pPr>
            <a:r>
              <a:rPr lang="en-US" sz="2000" dirty="0" smtClean="0">
                <a:latin typeface="Times New Roman" panose="02020603050405020304" pitchFamily="18" charset="0"/>
                <a:cs typeface="Times New Roman" panose="02020603050405020304" pitchFamily="18" charset="0"/>
              </a:rPr>
              <a:t>[1] I.S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Suraksha</a:t>
            </a:r>
            <a:r>
              <a:rPr lang="en-US" sz="2000" dirty="0">
                <a:latin typeface="Times New Roman" panose="02020603050405020304" pitchFamily="18" charset="0"/>
                <a:cs typeface="Times New Roman" panose="02020603050405020304" pitchFamily="18" charset="0"/>
              </a:rPr>
              <a:t>, B. </a:t>
            </a:r>
            <a:r>
              <a:rPr lang="en-US" sz="2000" dirty="0" err="1">
                <a:latin typeface="Times New Roman" panose="02020603050405020304" pitchFamily="18" charset="0"/>
                <a:cs typeface="Times New Roman" panose="02020603050405020304" pitchFamily="18" charset="0"/>
              </a:rPr>
              <a:t>Sushma</a:t>
            </a:r>
            <a:r>
              <a:rPr lang="en-US" sz="2000" dirty="0">
                <a:latin typeface="Times New Roman" panose="02020603050405020304" pitchFamily="18" charset="0"/>
                <a:cs typeface="Times New Roman" panose="02020603050405020304" pitchFamily="18" charset="0"/>
              </a:rPr>
              <a:t>, R.G. </a:t>
            </a:r>
            <a:r>
              <a:rPr lang="en-US" sz="2000" dirty="0" err="1">
                <a:latin typeface="Times New Roman" panose="02020603050405020304" pitchFamily="18" charset="0"/>
                <a:cs typeface="Times New Roman" panose="02020603050405020304" pitchFamily="18" charset="0"/>
              </a:rPr>
              <a:t>Sushma</a:t>
            </a:r>
            <a:r>
              <a:rPr lang="en-US" sz="2000" dirty="0">
                <a:latin typeface="Times New Roman" panose="02020603050405020304" pitchFamily="18" charset="0"/>
                <a:cs typeface="Times New Roman" panose="02020603050405020304" pitchFamily="18" charset="0"/>
              </a:rPr>
              <a:t>, K. </a:t>
            </a:r>
            <a:r>
              <a:rPr lang="en-US" sz="2000" dirty="0" err="1">
                <a:latin typeface="Times New Roman" panose="02020603050405020304" pitchFamily="18" charset="0"/>
                <a:cs typeface="Times New Roman" panose="02020603050405020304" pitchFamily="18" charset="0"/>
              </a:rPr>
              <a:t>Susmitha</a:t>
            </a:r>
            <a:r>
              <a:rPr lang="en-US" sz="2000" dirty="0">
                <a:latin typeface="Times New Roman" panose="02020603050405020304" pitchFamily="18" charset="0"/>
                <a:cs typeface="Times New Roman" panose="02020603050405020304" pitchFamily="18" charset="0"/>
              </a:rPr>
              <a:t>, S.V. </a:t>
            </a:r>
            <a:r>
              <a:rPr lang="en-US" sz="2000" dirty="0" err="1">
                <a:latin typeface="Times New Roman" panose="02020603050405020304" pitchFamily="18" charset="0"/>
                <a:cs typeface="Times New Roman" panose="02020603050405020304" pitchFamily="18" charset="0"/>
              </a:rPr>
              <a:t>Uday</a:t>
            </a:r>
            <a:r>
              <a:rPr lang="en-US" sz="2000" dirty="0">
                <a:latin typeface="Times New Roman" panose="02020603050405020304" pitchFamily="18" charset="0"/>
                <a:cs typeface="Times New Roman" panose="02020603050405020304" pitchFamily="18" charset="0"/>
              </a:rPr>
              <a:t> Shankar, “Disease Prediction of Paddy Crops using Data Mining and Image Processing Techniques”, International Journal of Advanced Research in Electrical, Electronics and Instrumentation Engineering, Vol. 5, Issue.</a:t>
            </a:r>
            <a:endParaRPr lang="en-IN"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[2] </a:t>
            </a:r>
            <a:r>
              <a:rPr lang="en-US" sz="2000" dirty="0">
                <a:latin typeface="Times New Roman" panose="02020603050405020304" pitchFamily="18" charset="0"/>
                <a:cs typeface="Times New Roman" panose="02020603050405020304" pitchFamily="18" charset="0"/>
              </a:rPr>
              <a:t>May 2016. 6. R. </a:t>
            </a:r>
            <a:r>
              <a:rPr lang="en-US" sz="2000" dirty="0" err="1">
                <a:latin typeface="Times New Roman" panose="02020603050405020304" pitchFamily="18" charset="0"/>
                <a:cs typeface="Times New Roman" panose="02020603050405020304" pitchFamily="18" charset="0"/>
              </a:rPr>
              <a:t>Rajmohan</a:t>
            </a:r>
            <a:r>
              <a:rPr lang="en-US" sz="2000" dirty="0">
                <a:latin typeface="Times New Roman" panose="02020603050405020304" pitchFamily="18" charset="0"/>
                <a:cs typeface="Times New Roman" panose="02020603050405020304" pitchFamily="18" charset="0"/>
              </a:rPr>
              <a:t>, M. </a:t>
            </a:r>
            <a:r>
              <a:rPr lang="en-US" sz="2000" dirty="0" err="1">
                <a:latin typeface="Times New Roman" panose="02020603050405020304" pitchFamily="18" charset="0"/>
                <a:cs typeface="Times New Roman" panose="02020603050405020304" pitchFamily="18" charset="0"/>
              </a:rPr>
              <a:t>Pajany</a:t>
            </a:r>
            <a:r>
              <a:rPr lang="en-US" sz="2000" dirty="0">
                <a:latin typeface="Times New Roman" panose="02020603050405020304" pitchFamily="18" charset="0"/>
                <a:cs typeface="Times New Roman" panose="02020603050405020304" pitchFamily="18" charset="0"/>
              </a:rPr>
              <a:t>, R. Rajesh, D. </a:t>
            </a:r>
            <a:r>
              <a:rPr lang="en-US" sz="2000" dirty="0" err="1">
                <a:latin typeface="Times New Roman" panose="02020603050405020304" pitchFamily="18" charset="0"/>
                <a:cs typeface="Times New Roman" panose="02020603050405020304" pitchFamily="18" charset="0"/>
              </a:rPr>
              <a:t>Raghuraman</a:t>
            </a:r>
            <a:r>
              <a:rPr lang="en-US" sz="2000" dirty="0">
                <a:latin typeface="Times New Roman" panose="02020603050405020304" pitchFamily="18" charset="0"/>
                <a:cs typeface="Times New Roman" panose="02020603050405020304" pitchFamily="18" charset="0"/>
              </a:rPr>
              <a:t>, U. </a:t>
            </a:r>
            <a:r>
              <a:rPr lang="en-US" sz="2000" dirty="0" err="1">
                <a:latin typeface="Times New Roman" panose="02020603050405020304" pitchFamily="18" charset="0"/>
                <a:cs typeface="Times New Roman" panose="02020603050405020304" pitchFamily="18" charset="0"/>
              </a:rPr>
              <a:t>Prabu</a:t>
            </a:r>
            <a:r>
              <a:rPr lang="en-US" sz="2000" dirty="0">
                <a:latin typeface="Times New Roman" panose="02020603050405020304" pitchFamily="18" charset="0"/>
                <a:cs typeface="Times New Roman" panose="02020603050405020304" pitchFamily="18" charset="0"/>
              </a:rPr>
              <a:t>, “Crop Disease Identification using Deep Convolutional Neural Networks and SVM Classifier”, International Journal of Pure and Applied Mathematics Vol. 118, No. 15(2018) </a:t>
            </a:r>
            <a:endParaRPr lang="en-IN" sz="2000" dirty="0">
              <a:latin typeface="Times New Roman" panose="02020603050405020304" pitchFamily="18" charset="0"/>
              <a:cs typeface="Times New Roman" panose="02020603050405020304" pitchFamily="18" charset="0"/>
            </a:endParaRPr>
          </a:p>
          <a:p>
            <a:pPr algn="just">
              <a:lnSpc>
                <a:spcPct val="150000"/>
              </a:lnSpc>
            </a:pPr>
            <a:r>
              <a:rPr lang="en-US" sz="2000" dirty="0" smtClean="0">
                <a:latin typeface="Times New Roman" panose="02020603050405020304" pitchFamily="18" charset="0"/>
                <a:cs typeface="Times New Roman" panose="02020603050405020304" pitchFamily="18" charset="0"/>
              </a:rPr>
              <a:t>[3] 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Barik</a:t>
            </a:r>
            <a:r>
              <a:rPr lang="en-US" sz="2000" dirty="0">
                <a:latin typeface="Times New Roman" panose="02020603050405020304" pitchFamily="18" charset="0"/>
                <a:cs typeface="Times New Roman" panose="02020603050405020304" pitchFamily="18" charset="0"/>
              </a:rPr>
              <a:t>, “Survey on Region Identification of Rice Disease Using Image Processing”, International Journal of Research and Scientific Innovation Vol. 5 Issue 1(2018) </a:t>
            </a:r>
            <a:endParaRPr lang="en-IN" sz="2000" dirty="0">
              <a:latin typeface="Times New Roman" panose="02020603050405020304" pitchFamily="18" charset="0"/>
              <a:cs typeface="Times New Roman" panose="02020603050405020304" pitchFamily="18" charset="0"/>
            </a:endParaRPr>
          </a:p>
          <a:p>
            <a:pPr algn="just">
              <a:lnSpc>
                <a:spcPct val="150000"/>
              </a:lnSpc>
            </a:pPr>
            <a:endParaRPr lang="en-US" sz="2000" dirty="0">
              <a:latin typeface="Times New Roman" pitchFamily="18" charset="0"/>
              <a:cs typeface="Times New Roman" pitchFamily="18" charset="0"/>
            </a:endParaRPr>
          </a:p>
        </p:txBody>
      </p:sp>
    </p:spTree>
    <p:extLst>
      <p:ext uri="{BB962C8B-B14F-4D97-AF65-F5344CB8AC3E}">
        <p14:creationId xmlns:p14="http://schemas.microsoft.com/office/powerpoint/2010/main" val="27403828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985870" y="115741"/>
            <a:ext cx="3133299" cy="644280"/>
          </a:xfrm>
        </p:spPr>
        <p:txBody>
          <a:bodyPr>
            <a:noAutofit/>
          </a:bodyPr>
          <a:lstStyle/>
          <a:p>
            <a:pPr algn="ctr"/>
            <a:r>
              <a:rPr lang="en-US" sz="2400" b="1" dirty="0" smtClean="0">
                <a:latin typeface="Times New Roman" panose="02020603050405020304" pitchFamily="18" charset="0"/>
                <a:cs typeface="Times New Roman" panose="02020603050405020304" pitchFamily="18" charset="0"/>
              </a:rPr>
              <a:t>REFERENCES</a:t>
            </a:r>
            <a:r>
              <a:rPr lang="en-US" sz="2400" b="1" dirty="0" smtClean="0">
                <a:latin typeface="Times New Roman" panose="02020603050405020304" pitchFamily="18" charset="0"/>
                <a:cs typeface="Times New Roman" panose="02020603050405020304" pitchFamily="18" charset="0"/>
              </a:rPr>
              <a:t>:</a:t>
            </a:r>
            <a:endParaRPr lang="en-US" sz="2400" b="1" dirty="0">
              <a:latin typeface="Times New Roman" panose="02020603050405020304" pitchFamily="18" charset="0"/>
              <a:cs typeface="Times New Roman" panose="02020603050405020304" pitchFamily="18" charset="0"/>
            </a:endParaRPr>
          </a:p>
        </p:txBody>
      </p:sp>
      <p:sp>
        <p:nvSpPr>
          <p:cNvPr id="5" name="Content Placeholder 2"/>
          <p:cNvSpPr>
            <a:spLocks noGrp="1"/>
          </p:cNvSpPr>
          <p:nvPr>
            <p:ph idx="1"/>
          </p:nvPr>
        </p:nvSpPr>
        <p:spPr>
          <a:xfrm>
            <a:off x="1033153" y="1605596"/>
            <a:ext cx="9737765" cy="3382041"/>
          </a:xfrm>
        </p:spPr>
        <p:txBody>
          <a:bodyPr>
            <a:noAutofit/>
          </a:bodyPr>
          <a:lstStyle/>
          <a:p>
            <a:pPr algn="just">
              <a:lnSpc>
                <a:spcPct val="150000"/>
              </a:lnSpc>
            </a:pPr>
            <a:r>
              <a:rPr lang="en-US" sz="2000" dirty="0">
                <a:latin typeface="Times New Roman" panose="02020603050405020304" pitchFamily="18" charset="0"/>
                <a:cs typeface="Times New Roman" panose="02020603050405020304" pitchFamily="18" charset="0"/>
              </a:rPr>
              <a:t>[4] A </a:t>
            </a:r>
            <a:r>
              <a:rPr lang="en-US" sz="2000" dirty="0" err="1">
                <a:latin typeface="Times New Roman" panose="02020603050405020304" pitchFamily="18" charset="0"/>
                <a:cs typeface="Times New Roman" panose="02020603050405020304" pitchFamily="18" charset="0"/>
              </a:rPr>
              <a:t>Badage</a:t>
            </a:r>
            <a:r>
              <a:rPr lang="en-US" sz="2000" dirty="0">
                <a:latin typeface="Times New Roman" panose="02020603050405020304" pitchFamily="18" charset="0"/>
                <a:cs typeface="Times New Roman" panose="02020603050405020304" pitchFamily="18" charset="0"/>
              </a:rPr>
              <a:t>. “Crop Disease Detection using Machine Learning: Indian Agriculture”, International Research Journal of Engineering and Technology Vol. 5 Issue. 9 (2018) </a:t>
            </a:r>
          </a:p>
          <a:p>
            <a:pPr algn="just">
              <a:lnSpc>
                <a:spcPct val="150000"/>
              </a:lnSpc>
            </a:pPr>
            <a:r>
              <a:rPr lang="en-US" sz="2000" dirty="0">
                <a:latin typeface="Times New Roman" panose="02020603050405020304" pitchFamily="18" charset="0"/>
                <a:cs typeface="Times New Roman" panose="02020603050405020304" pitchFamily="18" charset="0"/>
              </a:rPr>
              <a:t>[5] K. </a:t>
            </a:r>
            <a:r>
              <a:rPr lang="en-US" sz="2000" dirty="0" err="1">
                <a:latin typeface="Times New Roman" panose="02020603050405020304" pitchFamily="18" charset="0"/>
                <a:cs typeface="Times New Roman" panose="02020603050405020304" pitchFamily="18" charset="0"/>
              </a:rPr>
              <a:t>Jagan</a:t>
            </a:r>
            <a:r>
              <a:rPr lang="en-US" sz="2000" dirty="0">
                <a:latin typeface="Times New Roman" panose="02020603050405020304" pitchFamily="18" charset="0"/>
                <a:cs typeface="Times New Roman" panose="02020603050405020304" pitchFamily="18" charset="0"/>
              </a:rPr>
              <a:t> Mohan, M </a:t>
            </a:r>
            <a:r>
              <a:rPr lang="en-US" sz="2000" dirty="0" err="1">
                <a:latin typeface="Times New Roman" panose="02020603050405020304" pitchFamily="18" charset="0"/>
                <a:cs typeface="Times New Roman" panose="02020603050405020304" pitchFamily="18" charset="0"/>
              </a:rPr>
              <a:t>Balasubramanian</a:t>
            </a:r>
            <a:r>
              <a:rPr lang="en-US" sz="2000" dirty="0">
                <a:latin typeface="Times New Roman" panose="02020603050405020304" pitchFamily="18" charset="0"/>
                <a:cs typeface="Times New Roman" panose="02020603050405020304" pitchFamily="18" charset="0"/>
              </a:rPr>
              <a:t>, S </a:t>
            </a:r>
            <a:r>
              <a:rPr lang="en-US" sz="2000" dirty="0" err="1">
                <a:latin typeface="Times New Roman" panose="02020603050405020304" pitchFamily="18" charset="0"/>
                <a:cs typeface="Times New Roman" panose="02020603050405020304" pitchFamily="18" charset="0"/>
              </a:rPr>
              <a:t>Palanivel</a:t>
            </a:r>
            <a:r>
              <a:rPr lang="en-US" sz="2000" dirty="0">
                <a:latin typeface="Times New Roman" panose="02020603050405020304" pitchFamily="18" charset="0"/>
                <a:cs typeface="Times New Roman" panose="02020603050405020304" pitchFamily="18" charset="0"/>
              </a:rPr>
              <a:t> , “Detection and Recognition of Diseases from Paddy Plat Leaf”, International Journal of Computer Applications Vol. 144 No. 12(2016).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022261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639" y="341194"/>
            <a:ext cx="9976513" cy="6141493"/>
          </a:xfrm>
          <a:prstGeom prst="rect">
            <a:avLst/>
          </a:prstGeom>
        </p:spPr>
      </p:pic>
    </p:spTree>
    <p:extLst>
      <p:ext uri="{BB962C8B-B14F-4D97-AF65-F5344CB8AC3E}">
        <p14:creationId xmlns:p14="http://schemas.microsoft.com/office/powerpoint/2010/main" val="349079786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82535" y="629510"/>
            <a:ext cx="9571511" cy="5130022"/>
          </a:xfrm>
        </p:spPr>
        <p:txBody>
          <a:bodyPr>
            <a:normAutofit/>
          </a:bodyPr>
          <a:lstStyle/>
          <a:p>
            <a:pPr algn="just">
              <a:lnSpc>
                <a:spcPct val="150000"/>
              </a:lnSpc>
            </a:pPr>
            <a:r>
              <a:rPr lang="en-US" sz="2000" dirty="0">
                <a:latin typeface="Times New Roman" panose="02020603050405020304" pitchFamily="18" charset="0"/>
                <a:cs typeface="Times New Roman" panose="02020603050405020304" pitchFamily="18" charset="0"/>
              </a:rPr>
              <a:t>The proposed model detects what disease the plant is suffering from. It classifies the disease that the plant might be suffering from into three categories that are Hispa, brown spot and leaf blast. If the leaf is healthy then our model predicts that the leaf is healthy. </a:t>
            </a:r>
            <a:endParaRPr lang="en-US" sz="2000" dirty="0" smtClean="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Convolutional Neural Network is chosen because of its efficiency to work with images. The data set which is chosen contains four classes out of which three are disease class and one is healthy class. </a:t>
            </a:r>
            <a:endParaRPr lang="en-US" sz="2000" dirty="0" smtClean="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The proposed model uses image augmentation for the augmentation of the image and then trains on it to give the desired result.</a:t>
            </a:r>
            <a:endParaRPr lang="en-IN" sz="2000" dirty="0">
              <a:latin typeface="Times New Roman" panose="02020603050405020304" pitchFamily="18" charset="0"/>
              <a:cs typeface="Times New Roman" panose="02020603050405020304" pitchFamily="18" charset="0"/>
            </a:endParaRPr>
          </a:p>
          <a:p>
            <a:pPr algn="just">
              <a:lnSpc>
                <a:spcPct val="150000"/>
              </a:lnSpc>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85507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3801" y="71252"/>
            <a:ext cx="3683285" cy="575685"/>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Literature Survey</a:t>
            </a:r>
            <a:endParaRPr lang="en-IN" sz="2400" b="1" dirty="0">
              <a:latin typeface="Times New Roman" panose="02020603050405020304" pitchFamily="18" charset="0"/>
              <a:cs typeface="Times New Roman" panose="02020603050405020304" pitchFamily="18" charset="0"/>
            </a:endParaRP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2013471455"/>
              </p:ext>
            </p:extLst>
          </p:nvPr>
        </p:nvGraphicFramePr>
        <p:xfrm>
          <a:off x="937594" y="758248"/>
          <a:ext cx="10620922" cy="5463462"/>
        </p:xfrm>
        <a:graphic>
          <a:graphicData uri="http://schemas.openxmlformats.org/drawingml/2006/table">
            <a:tbl>
              <a:tblPr firstRow="1" bandRow="1">
                <a:tableStyleId>{5940675A-B579-460E-94D1-54222C63F5DA}</a:tableStyleId>
              </a:tblPr>
              <a:tblGrid>
                <a:gridCol w="895667">
                  <a:extLst>
                    <a:ext uri="{9D8B030D-6E8A-4147-A177-3AD203B41FA5}">
                      <a16:colId xmlns:a16="http://schemas.microsoft.com/office/drawing/2014/main" xmlns="" val="20000"/>
                    </a:ext>
                  </a:extLst>
                </a:gridCol>
                <a:gridCol w="1859965">
                  <a:extLst>
                    <a:ext uri="{9D8B030D-6E8A-4147-A177-3AD203B41FA5}">
                      <a16:colId xmlns:a16="http://schemas.microsoft.com/office/drawing/2014/main" xmlns="" val="20001"/>
                    </a:ext>
                  </a:extLst>
                </a:gridCol>
                <a:gridCol w="2280062">
                  <a:extLst>
                    <a:ext uri="{9D8B030D-6E8A-4147-A177-3AD203B41FA5}">
                      <a16:colId xmlns:a16="http://schemas.microsoft.com/office/drawing/2014/main" xmlns="" val="20002"/>
                    </a:ext>
                  </a:extLst>
                </a:gridCol>
                <a:gridCol w="2600696">
                  <a:extLst>
                    <a:ext uri="{9D8B030D-6E8A-4147-A177-3AD203B41FA5}">
                      <a16:colId xmlns:a16="http://schemas.microsoft.com/office/drawing/2014/main" xmlns="" val="20003"/>
                    </a:ext>
                  </a:extLst>
                </a:gridCol>
                <a:gridCol w="2984532">
                  <a:extLst>
                    <a:ext uri="{9D8B030D-6E8A-4147-A177-3AD203B41FA5}">
                      <a16:colId xmlns:a16="http://schemas.microsoft.com/office/drawing/2014/main" xmlns="" val="20004"/>
                    </a:ext>
                  </a:extLst>
                </a:gridCol>
              </a:tblGrid>
              <a:tr h="651958">
                <a:tc>
                  <a:txBody>
                    <a:bodyPr/>
                    <a:lstStyle/>
                    <a:p>
                      <a:pPr algn="ctr"/>
                      <a:r>
                        <a:rPr lang="en-US" sz="2000" b="1" dirty="0">
                          <a:latin typeface="Times New Roman" panose="02020603050405020304" pitchFamily="18" charset="0"/>
                          <a:cs typeface="Times New Roman" panose="02020603050405020304" pitchFamily="18" charset="0"/>
                        </a:rPr>
                        <a:t>S. NO</a:t>
                      </a:r>
                    </a:p>
                  </a:txBody>
                  <a:tcPr/>
                </a:tc>
                <a:tc>
                  <a:txBody>
                    <a:bodyPr/>
                    <a:lstStyle/>
                    <a:p>
                      <a:pPr algn="ctr"/>
                      <a:r>
                        <a:rPr lang="en-US" sz="2000" b="1" dirty="0">
                          <a:latin typeface="Times New Roman" panose="02020603050405020304" pitchFamily="18" charset="0"/>
                          <a:cs typeface="Times New Roman" panose="02020603050405020304" pitchFamily="18" charset="0"/>
                        </a:rPr>
                        <a:t>Journal Type </a:t>
                      </a:r>
                      <a:r>
                        <a:rPr lang="en-US" sz="2000" b="1" baseline="0" dirty="0">
                          <a:latin typeface="Times New Roman" panose="02020603050405020304" pitchFamily="18" charset="0"/>
                          <a:cs typeface="Times New Roman" panose="02020603050405020304" pitchFamily="18" charset="0"/>
                        </a:rPr>
                        <a:t>with year</a:t>
                      </a:r>
                      <a:endParaRPr lang="en-US" sz="2000" b="1" dirty="0">
                        <a:latin typeface="Times New Roman" panose="02020603050405020304" pitchFamily="18" charset="0"/>
                        <a:cs typeface="Times New Roman" panose="02020603050405020304" pitchFamily="18" charset="0"/>
                      </a:endParaRPr>
                    </a:p>
                  </a:txBody>
                  <a:tcPr/>
                </a:tc>
                <a:tc>
                  <a:txBody>
                    <a:bodyPr/>
                    <a:lstStyle/>
                    <a:p>
                      <a:pPr algn="ctr"/>
                      <a:r>
                        <a:rPr lang="en-US" sz="2000" b="1" dirty="0">
                          <a:latin typeface="Times New Roman" panose="02020603050405020304" pitchFamily="18" charset="0"/>
                          <a:cs typeface="Times New Roman" panose="02020603050405020304" pitchFamily="18" charset="0"/>
                        </a:rPr>
                        <a:t>Authors</a:t>
                      </a:r>
                    </a:p>
                  </a:txBody>
                  <a:tcPr/>
                </a:tc>
                <a:tc>
                  <a:txBody>
                    <a:bodyPr/>
                    <a:lstStyle/>
                    <a:p>
                      <a:pPr algn="ctr"/>
                      <a:r>
                        <a:rPr lang="en-US" sz="2000" b="1" dirty="0">
                          <a:latin typeface="Times New Roman" panose="02020603050405020304" pitchFamily="18" charset="0"/>
                          <a:cs typeface="Times New Roman" panose="02020603050405020304" pitchFamily="18" charset="0"/>
                        </a:rPr>
                        <a:t>Title</a:t>
                      </a:r>
                    </a:p>
                  </a:txBody>
                  <a:tcPr/>
                </a:tc>
                <a:tc>
                  <a:txBody>
                    <a:bodyPr/>
                    <a:lstStyle/>
                    <a:p>
                      <a:pPr algn="ctr"/>
                      <a:r>
                        <a:rPr lang="en-US" sz="2000" b="1" dirty="0">
                          <a:latin typeface="Times New Roman" panose="02020603050405020304" pitchFamily="18" charset="0"/>
                          <a:cs typeface="Times New Roman" panose="02020603050405020304" pitchFamily="18" charset="0"/>
                        </a:rPr>
                        <a:t>Outcomes</a:t>
                      </a:r>
                    </a:p>
                  </a:txBody>
                  <a:tcPr/>
                </a:tc>
                <a:extLst>
                  <a:ext uri="{0D108BD9-81ED-4DB2-BD59-A6C34878D82A}">
                    <a16:rowId xmlns:a16="http://schemas.microsoft.com/office/drawing/2014/main" xmlns="" val="10000"/>
                  </a:ext>
                </a:extLst>
              </a:tr>
              <a:tr h="3024799">
                <a:tc>
                  <a:txBody>
                    <a:bodyPr/>
                    <a:lstStyle/>
                    <a:p>
                      <a:pPr algn="ctr"/>
                      <a:r>
                        <a:rPr lang="en-US" sz="2000" dirty="0">
                          <a:latin typeface="Times New Roman" panose="02020603050405020304" pitchFamily="18" charset="0"/>
                          <a:cs typeface="Times New Roman" panose="02020603050405020304" pitchFamily="18" charset="0"/>
                        </a:rPr>
                        <a:t>1</a:t>
                      </a: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a:t>
                      </a:r>
                      <a:endParaRPr lang="en-IN" sz="2000" dirty="0" smtClean="0">
                        <a:latin typeface="Times New Roman" panose="02020603050405020304" pitchFamily="18" charset="0"/>
                        <a:cs typeface="Times New Roman" panose="02020603050405020304" pitchFamily="18" charset="0"/>
                      </a:endParaRPr>
                    </a:p>
                    <a:p>
                      <a:pPr algn="ctr"/>
                      <a:r>
                        <a:rPr lang="en-IN" sz="2000" dirty="0" smtClean="0">
                          <a:latin typeface="Times New Roman" panose="02020603050405020304" pitchFamily="18" charset="0"/>
                          <a:cs typeface="Times New Roman" panose="02020603050405020304" pitchFamily="18" charset="0"/>
                        </a:rPr>
                        <a:t>(2018)</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R.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Rajmohan</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M.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Pajany</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R. Rajesh, D.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Raghuraman</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U.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Prabu</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Crop Disease Identification using Deep Convolutional Neural Networks and SVM Classifier</a:t>
                      </a:r>
                      <a:endParaRPr lang="en-US" sz="2000" dirty="0">
                        <a:latin typeface="Times New Roman" panose="02020603050405020304" pitchFamily="18" charset="0"/>
                        <a:cs typeface="Times New Roman" panose="02020603050405020304" pitchFamily="18" charset="0"/>
                      </a:endParaRPr>
                    </a:p>
                  </a:txBody>
                  <a:tcPr/>
                </a:tc>
                <a:tc>
                  <a:txBody>
                    <a:bodyPr/>
                    <a:lstStyle/>
                    <a:p>
                      <a:pPr algn="just"/>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Our</a:t>
                      </a:r>
                      <a:r>
                        <a:rPr lang="en-US" sz="2000" kern="1200" baseline="0" dirty="0" smtClean="0">
                          <a:solidFill>
                            <a:schemeClr val="tx1"/>
                          </a:solidFill>
                          <a:effectLst/>
                          <a:latin typeface="Times New Roman" panose="02020603050405020304" pitchFamily="18" charset="0"/>
                          <a:ea typeface="+mn-ea"/>
                          <a:cs typeface="Times New Roman" panose="02020603050405020304" pitchFamily="18" charset="0"/>
                        </a:rPr>
                        <a:t> </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framework intends to make development more productive as the agriculturist can settle on better educated choices and subsequently spare time and assets.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10001"/>
                  </a:ext>
                </a:extLst>
              </a:tr>
              <a:tr h="1737623">
                <a:tc>
                  <a:txBody>
                    <a:bodyPr/>
                    <a:lstStyle/>
                    <a:p>
                      <a:pPr algn="ctr"/>
                      <a:r>
                        <a:rPr lang="en-US" sz="2000" dirty="0">
                          <a:latin typeface="Times New Roman" panose="02020603050405020304" pitchFamily="18" charset="0"/>
                          <a:cs typeface="Times New Roman" panose="02020603050405020304" pitchFamily="18" charset="0"/>
                        </a:rPr>
                        <a:t>2</a:t>
                      </a:r>
                    </a:p>
                  </a:txBody>
                  <a:tcPr/>
                </a:tc>
                <a:tc>
                  <a:txBody>
                    <a:bodyPr/>
                    <a:lstStyle/>
                    <a:p>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a:t>
                      </a:r>
                      <a:r>
                        <a:rPr lang="en-IN" sz="2000" dirty="0" smtClean="0">
                          <a:latin typeface="Times New Roman" panose="02020603050405020304" pitchFamily="18" charset="0"/>
                          <a:cs typeface="Times New Roman" panose="02020603050405020304" pitchFamily="18" charset="0"/>
                        </a:rPr>
                        <a:t>(2018)</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L</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Barik</a:t>
                      </a:r>
                      <a:endParaRPr lang="en-US" sz="200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Survey on Region Identification of Rice Disease Using Image Processing</a:t>
                      </a:r>
                      <a:endParaRPr lang="en-US" sz="2000" dirty="0">
                        <a:latin typeface="Times New Roman" panose="02020603050405020304" pitchFamily="18" charset="0"/>
                        <a:cs typeface="Times New Roman" panose="02020603050405020304" pitchFamily="18" charset="0"/>
                      </a:endParaRPr>
                    </a:p>
                  </a:txBody>
                  <a:tcPr/>
                </a:tc>
                <a:tc>
                  <a:txBody>
                    <a:bodyPr/>
                    <a:lstStyle/>
                    <a:p>
                      <a:pPr algn="just"/>
                      <a:r>
                        <a:rPr lang="en-IN" sz="2000" kern="1200" dirty="0" smtClean="0">
                          <a:solidFill>
                            <a:schemeClr val="tx1"/>
                          </a:solidFill>
                          <a:effectLst/>
                          <a:latin typeface="Times New Roman" panose="02020603050405020304" pitchFamily="18" charset="0"/>
                          <a:ea typeface="+mn-ea"/>
                          <a:cs typeface="Times New Roman" panose="02020603050405020304" pitchFamily="18" charset="0"/>
                        </a:rPr>
                        <a:t>This presents a model for detecting the disease present in the paddy plant</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867664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088340962"/>
              </p:ext>
            </p:extLst>
          </p:nvPr>
        </p:nvGraphicFramePr>
        <p:xfrm>
          <a:off x="400558" y="388739"/>
          <a:ext cx="11375806" cy="6385674"/>
        </p:xfrm>
        <a:graphic>
          <a:graphicData uri="http://schemas.openxmlformats.org/drawingml/2006/table">
            <a:tbl>
              <a:tblPr firstRow="1" bandRow="1">
                <a:tableStyleId>{5940675A-B579-460E-94D1-54222C63F5DA}</a:tableStyleId>
              </a:tblPr>
              <a:tblGrid>
                <a:gridCol w="661815">
                  <a:extLst>
                    <a:ext uri="{9D8B030D-6E8A-4147-A177-3AD203B41FA5}">
                      <a16:colId xmlns:a16="http://schemas.microsoft.com/office/drawing/2014/main" xmlns="" val="20000"/>
                    </a:ext>
                  </a:extLst>
                </a:gridCol>
                <a:gridCol w="2094641">
                  <a:extLst>
                    <a:ext uri="{9D8B030D-6E8A-4147-A177-3AD203B41FA5}">
                      <a16:colId xmlns:a16="http://schemas.microsoft.com/office/drawing/2014/main" xmlns="" val="20001"/>
                    </a:ext>
                  </a:extLst>
                </a:gridCol>
                <a:gridCol w="2339439">
                  <a:extLst>
                    <a:ext uri="{9D8B030D-6E8A-4147-A177-3AD203B41FA5}">
                      <a16:colId xmlns:a16="http://schemas.microsoft.com/office/drawing/2014/main" xmlns="" val="20002"/>
                    </a:ext>
                  </a:extLst>
                </a:gridCol>
                <a:gridCol w="2470067">
                  <a:extLst>
                    <a:ext uri="{9D8B030D-6E8A-4147-A177-3AD203B41FA5}">
                      <a16:colId xmlns:a16="http://schemas.microsoft.com/office/drawing/2014/main" xmlns="" val="20003"/>
                    </a:ext>
                  </a:extLst>
                </a:gridCol>
                <a:gridCol w="3809844">
                  <a:extLst>
                    <a:ext uri="{9D8B030D-6E8A-4147-A177-3AD203B41FA5}">
                      <a16:colId xmlns:a16="http://schemas.microsoft.com/office/drawing/2014/main" xmlns="" val="20004"/>
                    </a:ext>
                  </a:extLst>
                </a:gridCol>
              </a:tblGrid>
              <a:tr h="0">
                <a:tc>
                  <a:txBody>
                    <a:bodyPr/>
                    <a:lstStyle/>
                    <a:p>
                      <a:pPr algn="ctr"/>
                      <a:r>
                        <a:rPr lang="en-US" sz="2000" b="1" dirty="0">
                          <a:latin typeface="Times New Roman" panose="02020603050405020304" pitchFamily="18" charset="0"/>
                          <a:cs typeface="Times New Roman" panose="02020603050405020304" pitchFamily="18" charset="0"/>
                        </a:rPr>
                        <a:t>S. NO</a:t>
                      </a:r>
                    </a:p>
                  </a:txBody>
                  <a:tcPr/>
                </a:tc>
                <a:tc>
                  <a:txBody>
                    <a:bodyPr/>
                    <a:lstStyle/>
                    <a:p>
                      <a:pPr algn="ctr"/>
                      <a:r>
                        <a:rPr lang="en-US" sz="2000" b="1" dirty="0">
                          <a:latin typeface="Times New Roman" panose="02020603050405020304" pitchFamily="18" charset="0"/>
                          <a:cs typeface="Times New Roman" panose="02020603050405020304" pitchFamily="18" charset="0"/>
                        </a:rPr>
                        <a:t>Journal Type </a:t>
                      </a:r>
                      <a:r>
                        <a:rPr lang="en-US" sz="2000" b="1" baseline="0" dirty="0">
                          <a:latin typeface="Times New Roman" panose="02020603050405020304" pitchFamily="18" charset="0"/>
                          <a:cs typeface="Times New Roman" panose="02020603050405020304" pitchFamily="18" charset="0"/>
                        </a:rPr>
                        <a:t>with year</a:t>
                      </a:r>
                      <a:endParaRPr lang="en-US" sz="2000" b="1" dirty="0">
                        <a:latin typeface="Times New Roman" panose="02020603050405020304" pitchFamily="18" charset="0"/>
                        <a:cs typeface="Times New Roman" panose="02020603050405020304" pitchFamily="18" charset="0"/>
                      </a:endParaRPr>
                    </a:p>
                  </a:txBody>
                  <a:tcPr/>
                </a:tc>
                <a:tc>
                  <a:txBody>
                    <a:bodyPr/>
                    <a:lstStyle/>
                    <a:p>
                      <a:pPr algn="ctr"/>
                      <a:r>
                        <a:rPr lang="en-US" sz="2000" b="1" dirty="0">
                          <a:latin typeface="Times New Roman" panose="02020603050405020304" pitchFamily="18" charset="0"/>
                          <a:cs typeface="Times New Roman" panose="02020603050405020304" pitchFamily="18" charset="0"/>
                        </a:rPr>
                        <a:t>Authors</a:t>
                      </a:r>
                    </a:p>
                  </a:txBody>
                  <a:tcPr/>
                </a:tc>
                <a:tc>
                  <a:txBody>
                    <a:bodyPr/>
                    <a:lstStyle/>
                    <a:p>
                      <a:pPr algn="ctr"/>
                      <a:r>
                        <a:rPr lang="en-US" sz="2000" b="1" dirty="0">
                          <a:latin typeface="Times New Roman" panose="02020603050405020304" pitchFamily="18" charset="0"/>
                          <a:cs typeface="Times New Roman" panose="02020603050405020304" pitchFamily="18" charset="0"/>
                        </a:rPr>
                        <a:t>Title</a:t>
                      </a:r>
                    </a:p>
                  </a:txBody>
                  <a:tcPr/>
                </a:tc>
                <a:tc>
                  <a:txBody>
                    <a:bodyPr/>
                    <a:lstStyle/>
                    <a:p>
                      <a:pPr algn="ctr"/>
                      <a:r>
                        <a:rPr lang="en-US" sz="2000" b="1" dirty="0">
                          <a:latin typeface="Times New Roman" panose="02020603050405020304" pitchFamily="18" charset="0"/>
                          <a:cs typeface="Times New Roman" panose="02020603050405020304" pitchFamily="18" charset="0"/>
                        </a:rPr>
                        <a:t>Outcomes</a:t>
                      </a:r>
                    </a:p>
                  </a:txBody>
                  <a:tcPr/>
                </a:tc>
                <a:extLst>
                  <a:ext uri="{0D108BD9-81ED-4DB2-BD59-A6C34878D82A}">
                    <a16:rowId xmlns:a16="http://schemas.microsoft.com/office/drawing/2014/main" xmlns="" val="10000"/>
                  </a:ext>
                </a:extLst>
              </a:tr>
              <a:tr h="2148954">
                <a:tc>
                  <a:txBody>
                    <a:bodyPr/>
                    <a:lstStyle/>
                    <a:p>
                      <a:pPr algn="ctr"/>
                      <a:r>
                        <a:rPr lang="en-US" sz="2000" dirty="0">
                          <a:latin typeface="Times New Roman" panose="02020603050405020304" pitchFamily="18" charset="0"/>
                          <a:cs typeface="Times New Roman" panose="02020603050405020304" pitchFamily="18" charset="0"/>
                        </a:rPr>
                        <a:t>3</a:t>
                      </a:r>
                    </a:p>
                  </a:txBody>
                  <a:tcPr/>
                </a:tc>
                <a:tc>
                  <a:txBody>
                    <a:bodyPr/>
                    <a:lstStyle/>
                    <a:p>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International Research Journal </a:t>
                      </a:r>
                      <a:r>
                        <a:rPr lang="en-IN" sz="2000" b="0" i="0" kern="1200" dirty="0" smtClean="0">
                          <a:solidFill>
                            <a:schemeClr val="tx1"/>
                          </a:solidFill>
                          <a:effectLst/>
                          <a:latin typeface="Times New Roman" panose="02020603050405020304" pitchFamily="18" charset="0"/>
                          <a:ea typeface="+mn-ea"/>
                          <a:cs typeface="Times New Roman" panose="02020603050405020304" pitchFamily="18" charset="0"/>
                        </a:rPr>
                        <a:t>(2018)</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A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Badage</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Crop Disease Detection using Machine Learning: Indian Agriculture</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The proposed system intimates the agriculturist about the crop diseases to take further actions</a:t>
                      </a:r>
                      <a:endParaRPr lang="en-US" sz="20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10001"/>
                  </a:ext>
                </a:extLst>
              </a:tr>
              <a:tr h="1450089">
                <a:tc>
                  <a:txBody>
                    <a:bodyPr/>
                    <a:lstStyle/>
                    <a:p>
                      <a:pPr algn="ctr"/>
                      <a:r>
                        <a:rPr lang="en-US" sz="2000" dirty="0">
                          <a:latin typeface="Times New Roman" panose="02020603050405020304" pitchFamily="18" charset="0"/>
                          <a:cs typeface="Times New Roman" panose="02020603050405020304" pitchFamily="18" charset="0"/>
                        </a:rPr>
                        <a:t>4</a:t>
                      </a: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Journal (2017)</a:t>
                      </a:r>
                      <a:endParaRPr lang="en-US" sz="2000" b="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A.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Arumugam</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A predictive modeling approach for improving paddy crop productivity using data mining techniques</a:t>
                      </a:r>
                      <a:endParaRPr lang="en-US" sz="2000" b="0" dirty="0">
                        <a:latin typeface="Times New Roman" panose="02020603050405020304" pitchFamily="18" charset="0"/>
                        <a:cs typeface="Times New Roman" panose="02020603050405020304" pitchFamily="18"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The proposed research aims to develop a predictive model that provides a cultivation plan for farmers to get high yield of paddy crops using data mining techniques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10002"/>
                  </a:ext>
                </a:extLst>
              </a:tr>
              <a:tr h="1450089">
                <a:tc>
                  <a:txBody>
                    <a:bodyPr/>
                    <a:lstStyle/>
                    <a:p>
                      <a:pPr algn="ctr"/>
                      <a:r>
                        <a:rPr lang="en-US" sz="2000" dirty="0">
                          <a:latin typeface="Times New Roman" panose="02020603050405020304" pitchFamily="18" charset="0"/>
                          <a:cs typeface="Times New Roman" panose="02020603050405020304" pitchFamily="18" charset="0"/>
                        </a:rPr>
                        <a:t>5</a:t>
                      </a: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International Journal of Advanced Research in Electrical</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S.B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Dhaygude</a:t>
                      </a: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 N.P </a:t>
                      </a:r>
                      <a:r>
                        <a:rPr lang="en-US" sz="2000" kern="1200" dirty="0" err="1" smtClean="0">
                          <a:solidFill>
                            <a:schemeClr val="tx1"/>
                          </a:solidFill>
                          <a:effectLst/>
                          <a:latin typeface="Times New Roman" panose="02020603050405020304" pitchFamily="18" charset="0"/>
                          <a:ea typeface="+mn-ea"/>
                          <a:cs typeface="Times New Roman" panose="02020603050405020304" pitchFamily="18" charset="0"/>
                        </a:rPr>
                        <a:t>Kumbhar</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“Agricultural Plant Leaf Disease Detection Using Image Processing</a:t>
                      </a:r>
                      <a:endParaRPr lang="en-US" sz="2000" b="0" dirty="0">
                        <a:latin typeface="Times New Roman" panose="02020603050405020304" pitchFamily="18" charset="0"/>
                        <a:cs typeface="Times New Roman" panose="02020603050405020304" pitchFamily="18" charset="0"/>
                      </a:endParaRPr>
                    </a:p>
                  </a:txBody>
                  <a:tcPr/>
                </a:tc>
                <a:tc>
                  <a:txBody>
                    <a:bodyPr/>
                    <a:lstStyle/>
                    <a:p>
                      <a:pPr algn="ctr"/>
                      <a:r>
                        <a:rPr lang="en-US" sz="2000" kern="1200" dirty="0" smtClean="0">
                          <a:solidFill>
                            <a:schemeClr val="tx1"/>
                          </a:solidFill>
                          <a:effectLst/>
                          <a:latin typeface="Times New Roman" panose="02020603050405020304" pitchFamily="18" charset="0"/>
                          <a:ea typeface="+mn-ea"/>
                          <a:cs typeface="Times New Roman" panose="02020603050405020304" pitchFamily="18" charset="0"/>
                        </a:rPr>
                        <a:t>Using Dl techniques </a:t>
                      </a:r>
                      <a:r>
                        <a:rPr lang="en-US" sz="2000" kern="1200" baseline="0" dirty="0" smtClean="0">
                          <a:solidFill>
                            <a:schemeClr val="tx1"/>
                          </a:solidFill>
                          <a:effectLst/>
                          <a:latin typeface="Times New Roman" panose="02020603050405020304" pitchFamily="18" charset="0"/>
                          <a:ea typeface="+mn-ea"/>
                          <a:cs typeface="Times New Roman" panose="02020603050405020304" pitchFamily="18" charset="0"/>
                        </a:rPr>
                        <a:t>recognize the plate diseases names.</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2712916706"/>
                  </a:ext>
                </a:extLst>
              </a:tr>
            </a:tbl>
          </a:graphicData>
        </a:graphic>
      </p:graphicFrame>
    </p:spTree>
    <p:extLst>
      <p:ext uri="{BB962C8B-B14F-4D97-AF65-F5344CB8AC3E}">
        <p14:creationId xmlns:p14="http://schemas.microsoft.com/office/powerpoint/2010/main" val="4161366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3576" y="142504"/>
            <a:ext cx="3639132" cy="760020"/>
          </a:xfrm>
        </p:spPr>
        <p:txBody>
          <a:bodyPr>
            <a:normAutofit/>
          </a:bodyPr>
          <a:lstStyle/>
          <a:p>
            <a:pPr algn="ctr"/>
            <a:r>
              <a:rPr lang="en-US" sz="2400" b="1" dirty="0" smtClean="0">
                <a:latin typeface="Times New Roman" panose="02020603050405020304" pitchFamily="18" charset="0"/>
                <a:cs typeface="Times New Roman" panose="02020603050405020304" pitchFamily="18" charset="0"/>
              </a:rPr>
              <a:t>EXISTING METHOD</a:t>
            </a:r>
            <a:endParaRPr lang="en-US" sz="2400" b="1" dirty="0">
              <a:latin typeface="Times New Roman" pitchFamily="18" charset="0"/>
              <a:cs typeface="Times New Roman" pitchFamily="18" charset="0"/>
            </a:endParaRPr>
          </a:p>
        </p:txBody>
      </p:sp>
      <p:sp>
        <p:nvSpPr>
          <p:cNvPr id="3" name="Content Placeholder 2"/>
          <p:cNvSpPr>
            <a:spLocks noGrp="1"/>
          </p:cNvSpPr>
          <p:nvPr>
            <p:ph idx="1"/>
          </p:nvPr>
        </p:nvSpPr>
        <p:spPr>
          <a:xfrm>
            <a:off x="1560544" y="1625634"/>
            <a:ext cx="9162874" cy="2346485"/>
          </a:xfrm>
        </p:spPr>
        <p:txBody>
          <a:bodyPr>
            <a:normAutofit/>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In existing systems, it is very difficult for the farmers to manually identify many diseases accurately with their limited knowledge. This difficulty can be overcome by using deep learning techniques.</a:t>
            </a:r>
            <a:endParaRPr lang="en-IN" sz="2400" dirty="0">
              <a:latin typeface="Times New Roman" panose="02020603050405020304" pitchFamily="18" charset="0"/>
              <a:cs typeface="Times New Roman" panose="02020603050405020304" pitchFamily="18" charset="0"/>
            </a:endParaRPr>
          </a:p>
          <a:p>
            <a:pPr algn="just">
              <a:lnSpc>
                <a:spcPct val="150000"/>
              </a:lnSpc>
            </a:pPr>
            <a:endParaRPr lang="en-US" sz="24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5364" y="478679"/>
            <a:ext cx="4381271" cy="684165"/>
          </a:xfrm>
        </p:spPr>
        <p:txBody>
          <a:bodyPr>
            <a:normAutofit/>
          </a:bodyPr>
          <a:lstStyle/>
          <a:p>
            <a:pPr algn="ctr"/>
            <a:r>
              <a:rPr lang="en-IN" sz="2400" b="1" dirty="0" smtClean="0">
                <a:latin typeface="Times New Roman" panose="02020603050405020304" pitchFamily="18" charset="0"/>
                <a:cs typeface="Times New Roman" panose="02020603050405020304" pitchFamily="18" charset="0"/>
              </a:rPr>
              <a:t>DISADVANTAGES</a:t>
            </a:r>
            <a:endParaRPr lang="en-IN" sz="2400" b="1" dirty="0">
              <a:latin typeface="Times New Roman" panose="02020603050405020304" pitchFamily="18" charset="0"/>
              <a:cs typeface="Times New Roman" panose="02020603050405020304" pitchFamily="18" charset="0"/>
            </a:endParaRPr>
          </a:p>
        </p:txBody>
      </p:sp>
      <p:sp>
        <p:nvSpPr>
          <p:cNvPr id="4" name="Rectangle 3"/>
          <p:cNvSpPr/>
          <p:nvPr/>
        </p:nvSpPr>
        <p:spPr>
          <a:xfrm>
            <a:off x="3066879" y="1778254"/>
            <a:ext cx="6783703" cy="2191434"/>
          </a:xfrm>
          <a:prstGeom prst="rect">
            <a:avLst/>
          </a:prstGeom>
        </p:spPr>
        <p:txBody>
          <a:bodyPr wrap="square">
            <a:spAutoFit/>
          </a:bodyPr>
          <a:lstStyle/>
          <a:p>
            <a:r>
              <a:rPr lang="en-US" sz="20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rPr>
              <a:t>x</a:t>
            </a:r>
            <a:endParaRPr lang="en-IN" sz="2000" dirty="0"/>
          </a:p>
          <a:p>
            <a:pPr marL="457200" lvl="0" indent="-457200" algn="just">
              <a:lnSpc>
                <a:spcPct val="150000"/>
              </a:lnSpc>
              <a:buAutoNum type="arabicPeriod"/>
            </a:pPr>
            <a:r>
              <a:rPr lang="en-US" sz="2000" dirty="0" smtClean="0">
                <a:latin typeface="Times New Roman" pitchFamily="18" charset="0"/>
                <a:cs typeface="Times New Roman" pitchFamily="18" charset="0"/>
              </a:rPr>
              <a:t>It </a:t>
            </a:r>
            <a:r>
              <a:rPr lang="en-US" sz="2000" dirty="0">
                <a:latin typeface="Times New Roman" pitchFamily="18" charset="0"/>
                <a:cs typeface="Times New Roman" pitchFamily="18" charset="0"/>
              </a:rPr>
              <a:t>is difficult to detect and identify </a:t>
            </a:r>
            <a:r>
              <a:rPr lang="en-US" sz="2000" dirty="0" smtClean="0">
                <a:latin typeface="Times New Roman" pitchFamily="18" charset="0"/>
                <a:cs typeface="Times New Roman" pitchFamily="18" charset="0"/>
              </a:rPr>
              <a:t>diseases.</a:t>
            </a:r>
          </a:p>
          <a:p>
            <a:pPr marL="457200" lvl="0" indent="-457200" algn="just">
              <a:lnSpc>
                <a:spcPct val="150000"/>
              </a:lnSpc>
              <a:buAutoNum type="arabicPeriod"/>
            </a:pPr>
            <a:r>
              <a:rPr lang="en-US" sz="2000" dirty="0" smtClean="0">
                <a:latin typeface="Times New Roman" pitchFamily="18" charset="0"/>
                <a:cs typeface="Times New Roman" pitchFamily="18" charset="0"/>
              </a:rPr>
              <a:t>Difficult </a:t>
            </a:r>
            <a:r>
              <a:rPr lang="en-US" sz="2000" dirty="0">
                <a:latin typeface="Times New Roman" pitchFamily="18" charset="0"/>
                <a:cs typeface="Times New Roman" pitchFamily="18" charset="0"/>
              </a:rPr>
              <a:t>to </a:t>
            </a:r>
            <a:r>
              <a:rPr lang="en-US" sz="2000" dirty="0" smtClean="0">
                <a:latin typeface="Times New Roman" pitchFamily="18" charset="0"/>
                <a:cs typeface="Times New Roman" pitchFamily="18" charset="0"/>
              </a:rPr>
              <a:t>handle.</a:t>
            </a:r>
          </a:p>
          <a:p>
            <a:pPr marL="457200" lvl="0" indent="-457200" algn="just">
              <a:lnSpc>
                <a:spcPct val="150000"/>
              </a:lnSpc>
              <a:buAutoNum type="arabicPeriod"/>
            </a:pPr>
            <a:r>
              <a:rPr lang="en-US" sz="2000" dirty="0" smtClean="0">
                <a:latin typeface="Times New Roman" pitchFamily="18" charset="0"/>
                <a:cs typeface="Times New Roman" pitchFamily="18" charset="0"/>
              </a:rPr>
              <a:t>It </a:t>
            </a:r>
            <a:r>
              <a:rPr lang="en-US" sz="2000" dirty="0">
                <a:latin typeface="Times New Roman" pitchFamily="18" charset="0"/>
                <a:cs typeface="Times New Roman" pitchFamily="18" charset="0"/>
              </a:rPr>
              <a:t>takes more </a:t>
            </a:r>
            <a:r>
              <a:rPr lang="en-US" sz="2000" dirty="0" smtClean="0">
                <a:latin typeface="Times New Roman" pitchFamily="18" charset="0"/>
                <a:cs typeface="Times New Roman" pitchFamily="18" charset="0"/>
              </a:rPr>
              <a:t>time.</a:t>
            </a:r>
            <a:endParaRPr lang="en-US" sz="2000" dirty="0">
              <a:solidFill>
                <a:srgbClr val="000000"/>
              </a:solidFill>
              <a:latin typeface="Times New Roman" panose="02020603050405020304" pitchFamily="18" charset="0"/>
              <a:cs typeface="Times New Roman" panose="02020603050405020304" pitchFamily="18" charset="0"/>
            </a:endParaRPr>
          </a:p>
          <a:p>
            <a:pPr marL="457200" lvl="0" indent="-457200" algn="just">
              <a:lnSpc>
                <a:spcPct val="150000"/>
              </a:lnSpc>
              <a:buAutoNum type="arabicPeriod"/>
            </a:pPr>
            <a:endParaRPr lang="en-US" sz="2000" dirty="0" smtClean="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5198181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3218</TotalTime>
  <Words>1746</Words>
  <Application>Microsoft Office PowerPoint</Application>
  <PresentationFormat>Widescreen</PresentationFormat>
  <Paragraphs>161</Paragraphs>
  <Slides>42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Calibri</vt:lpstr>
      <vt:lpstr>Calibri Light</vt:lpstr>
      <vt:lpstr>Droid Sans Fallback</vt:lpstr>
      <vt:lpstr>Times New Roman</vt:lpstr>
      <vt:lpstr>Wingdings</vt:lpstr>
      <vt:lpstr>Wingdings 3</vt:lpstr>
      <vt:lpstr>Office Theme</vt:lpstr>
      <vt:lpstr>PowerPoint Presentation</vt:lpstr>
      <vt:lpstr>INDEX</vt:lpstr>
      <vt:lpstr>ABSTRACT</vt:lpstr>
      <vt:lpstr>INTRODUCTION</vt:lpstr>
      <vt:lpstr>PowerPoint Presentation</vt:lpstr>
      <vt:lpstr>Literature Survey</vt:lpstr>
      <vt:lpstr>PowerPoint Presentation</vt:lpstr>
      <vt:lpstr>EXISTING METHOD</vt:lpstr>
      <vt:lpstr>DISADVANTAGES</vt:lpstr>
      <vt:lpstr>PROPOSED SYSTEM</vt:lpstr>
      <vt:lpstr>PowerPoint Presentation</vt:lpstr>
      <vt:lpstr>ADVANTAGES</vt:lpstr>
      <vt:lpstr>IMPLEMENTATION</vt:lpstr>
      <vt:lpstr>PowerPoint Presentation</vt:lpstr>
      <vt:lpstr>PowerPoint Presentation</vt:lpstr>
      <vt:lpstr>APPLICATIONS</vt:lpstr>
      <vt:lpstr>HARDWARE AND SOFTWARE REQUIREMENTS</vt:lpstr>
      <vt:lpstr>PowerPoint Presentation</vt:lpstr>
      <vt:lpstr>UML DIAGRAMS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ARCHITECTURE</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lpstr>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Keerthana</dc:creator>
  <cp:lastModifiedBy>Nivesh K.</cp:lastModifiedBy>
  <cp:revision>243</cp:revision>
  <dcterms:created xsi:type="dcterms:W3CDTF">2020-06-29T09:16:21Z</dcterms:created>
  <dcterms:modified xsi:type="dcterms:W3CDTF">2021-03-30T11:45:05Z</dcterms:modified>
</cp:coreProperties>
</file>

<file path=docProps/thumbnail.jpeg>
</file>